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p:restoredTop sz="95567"/>
  </p:normalViewPr>
  <p:slideViewPr>
    <p:cSldViewPr snapToGrid="0" snapToObjects="1">
      <p:cViewPr varScale="1">
        <p:scale>
          <a:sx n="79" d="100"/>
          <a:sy n="79" d="100"/>
        </p:scale>
        <p:origin x="224" y="6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398DD2-C9EC-414D-90F8-83F3A1257798}" type="doc">
      <dgm:prSet loTypeId="urn:microsoft.com/office/officeart/2005/8/layout/venn1" loCatId="" qsTypeId="urn:microsoft.com/office/officeart/2005/8/quickstyle/simple1" qsCatId="simple" csTypeId="urn:microsoft.com/office/officeart/2005/8/colors/colorful4" csCatId="colorful" phldr="1"/>
      <dgm:spPr/>
      <dgm:t>
        <a:bodyPr/>
        <a:lstStyle/>
        <a:p>
          <a:endParaRPr lang="en-US"/>
        </a:p>
      </dgm:t>
    </dgm:pt>
    <dgm:pt modelId="{68F91840-5C82-BB4B-9F49-40C78C0EB291}">
      <dgm:prSet phldrT="[Text]"/>
      <dgm:spPr/>
      <dgm:t>
        <a:bodyPr/>
        <a:lstStyle/>
        <a:p>
          <a:r>
            <a:rPr lang="en-US"/>
            <a:t>Mathematics Discourse</a:t>
          </a:r>
        </a:p>
      </dgm:t>
    </dgm:pt>
    <dgm:pt modelId="{58651291-EC02-BA45-A2FA-8875AF8AFE7F}" type="parTrans" cxnId="{2290B7FD-004A-204A-A039-02CA29697EF9}">
      <dgm:prSet/>
      <dgm:spPr/>
      <dgm:t>
        <a:bodyPr/>
        <a:lstStyle/>
        <a:p>
          <a:endParaRPr lang="en-US"/>
        </a:p>
      </dgm:t>
    </dgm:pt>
    <dgm:pt modelId="{C340FB8A-9466-9D4A-B7AD-9DCE10B96B3E}" type="sibTrans" cxnId="{2290B7FD-004A-204A-A039-02CA29697EF9}">
      <dgm:prSet/>
      <dgm:spPr/>
      <dgm:t>
        <a:bodyPr/>
        <a:lstStyle/>
        <a:p>
          <a:endParaRPr lang="en-US"/>
        </a:p>
      </dgm:t>
    </dgm:pt>
    <dgm:pt modelId="{1C434DE4-D112-8A45-B5C2-EF68B85548DB}">
      <dgm:prSet phldrT="[Text]"/>
      <dgm:spPr/>
      <dgm:t>
        <a:bodyPr/>
        <a:lstStyle/>
        <a:p>
          <a:r>
            <a:rPr lang="en-US"/>
            <a:t>Mathematics Vocabulary</a:t>
          </a:r>
        </a:p>
      </dgm:t>
    </dgm:pt>
    <dgm:pt modelId="{248309E8-30D2-724B-B3D0-BB6B4CEEC10C}" type="parTrans" cxnId="{8F6015C6-B74D-2546-B92D-93014570E619}">
      <dgm:prSet/>
      <dgm:spPr/>
      <dgm:t>
        <a:bodyPr/>
        <a:lstStyle/>
        <a:p>
          <a:endParaRPr lang="en-US"/>
        </a:p>
      </dgm:t>
    </dgm:pt>
    <dgm:pt modelId="{C2BF68C2-90B0-2144-9D43-7B9664D21964}" type="sibTrans" cxnId="{8F6015C6-B74D-2546-B92D-93014570E619}">
      <dgm:prSet/>
      <dgm:spPr/>
      <dgm:t>
        <a:bodyPr/>
        <a:lstStyle/>
        <a:p>
          <a:endParaRPr lang="en-US"/>
        </a:p>
      </dgm:t>
    </dgm:pt>
    <dgm:pt modelId="{A52E2A1F-3042-2648-8BDF-C14B94CD06D3}">
      <dgm:prSet phldrT="[Text]"/>
      <dgm:spPr/>
      <dgm:t>
        <a:bodyPr/>
        <a:lstStyle/>
        <a:p>
          <a:r>
            <a:rPr lang="en-US"/>
            <a:t>Mathematics Literacy/Biliteracy</a:t>
          </a:r>
        </a:p>
      </dgm:t>
    </dgm:pt>
    <dgm:pt modelId="{FF2421FC-A375-1048-A323-A06AFC598AC6}" type="parTrans" cxnId="{F39DA1D2-C701-114B-96D7-2B4D5443773D}">
      <dgm:prSet/>
      <dgm:spPr/>
      <dgm:t>
        <a:bodyPr/>
        <a:lstStyle/>
        <a:p>
          <a:endParaRPr lang="en-US"/>
        </a:p>
      </dgm:t>
    </dgm:pt>
    <dgm:pt modelId="{8047AFC0-CE58-AF4F-BFFF-D88628132651}" type="sibTrans" cxnId="{F39DA1D2-C701-114B-96D7-2B4D5443773D}">
      <dgm:prSet/>
      <dgm:spPr/>
      <dgm:t>
        <a:bodyPr/>
        <a:lstStyle/>
        <a:p>
          <a:endParaRPr lang="en-US"/>
        </a:p>
      </dgm:t>
    </dgm:pt>
    <dgm:pt modelId="{46674968-E018-3C45-81F7-A4BC133B76FC}" type="pres">
      <dgm:prSet presAssocID="{55398DD2-C9EC-414D-90F8-83F3A1257798}" presName="compositeShape" presStyleCnt="0">
        <dgm:presLayoutVars>
          <dgm:chMax val="7"/>
          <dgm:dir/>
          <dgm:resizeHandles val="exact"/>
        </dgm:presLayoutVars>
      </dgm:prSet>
      <dgm:spPr/>
      <dgm:t>
        <a:bodyPr/>
        <a:lstStyle/>
        <a:p>
          <a:endParaRPr lang="en-US"/>
        </a:p>
      </dgm:t>
    </dgm:pt>
    <dgm:pt modelId="{F95C3BAE-9483-ED45-B555-6E8371B65069}" type="pres">
      <dgm:prSet presAssocID="{68F91840-5C82-BB4B-9F49-40C78C0EB291}" presName="circ1" presStyleLbl="vennNode1" presStyleIdx="0" presStyleCnt="3"/>
      <dgm:spPr/>
      <dgm:t>
        <a:bodyPr/>
        <a:lstStyle/>
        <a:p>
          <a:endParaRPr lang="en-US"/>
        </a:p>
      </dgm:t>
    </dgm:pt>
    <dgm:pt modelId="{C212E8E5-C838-FF42-9C00-7CFF3A56E419}" type="pres">
      <dgm:prSet presAssocID="{68F91840-5C82-BB4B-9F49-40C78C0EB291}" presName="circ1Tx" presStyleLbl="revTx" presStyleIdx="0" presStyleCnt="0">
        <dgm:presLayoutVars>
          <dgm:chMax val="0"/>
          <dgm:chPref val="0"/>
          <dgm:bulletEnabled val="1"/>
        </dgm:presLayoutVars>
      </dgm:prSet>
      <dgm:spPr/>
      <dgm:t>
        <a:bodyPr/>
        <a:lstStyle/>
        <a:p>
          <a:endParaRPr lang="en-US"/>
        </a:p>
      </dgm:t>
    </dgm:pt>
    <dgm:pt modelId="{0F545176-9E69-BA4D-93D5-F54199E4D720}" type="pres">
      <dgm:prSet presAssocID="{1C434DE4-D112-8A45-B5C2-EF68B85548DB}" presName="circ2" presStyleLbl="vennNode1" presStyleIdx="1" presStyleCnt="3"/>
      <dgm:spPr/>
      <dgm:t>
        <a:bodyPr/>
        <a:lstStyle/>
        <a:p>
          <a:endParaRPr lang="en-US"/>
        </a:p>
      </dgm:t>
    </dgm:pt>
    <dgm:pt modelId="{90FAA3BE-B9AF-7C4B-B4B4-B556267B14B2}" type="pres">
      <dgm:prSet presAssocID="{1C434DE4-D112-8A45-B5C2-EF68B85548DB}" presName="circ2Tx" presStyleLbl="revTx" presStyleIdx="0" presStyleCnt="0">
        <dgm:presLayoutVars>
          <dgm:chMax val="0"/>
          <dgm:chPref val="0"/>
          <dgm:bulletEnabled val="1"/>
        </dgm:presLayoutVars>
      </dgm:prSet>
      <dgm:spPr/>
      <dgm:t>
        <a:bodyPr/>
        <a:lstStyle/>
        <a:p>
          <a:endParaRPr lang="en-US"/>
        </a:p>
      </dgm:t>
    </dgm:pt>
    <dgm:pt modelId="{22D503E3-355D-E64D-BCE0-DBA6D5567433}" type="pres">
      <dgm:prSet presAssocID="{A52E2A1F-3042-2648-8BDF-C14B94CD06D3}" presName="circ3" presStyleLbl="vennNode1" presStyleIdx="2" presStyleCnt="3"/>
      <dgm:spPr/>
      <dgm:t>
        <a:bodyPr/>
        <a:lstStyle/>
        <a:p>
          <a:endParaRPr lang="en-US"/>
        </a:p>
      </dgm:t>
    </dgm:pt>
    <dgm:pt modelId="{0CA82DAF-A149-B944-AA05-CFD995305D9E}" type="pres">
      <dgm:prSet presAssocID="{A52E2A1F-3042-2648-8BDF-C14B94CD06D3}" presName="circ3Tx" presStyleLbl="revTx" presStyleIdx="0" presStyleCnt="0">
        <dgm:presLayoutVars>
          <dgm:chMax val="0"/>
          <dgm:chPref val="0"/>
          <dgm:bulletEnabled val="1"/>
        </dgm:presLayoutVars>
      </dgm:prSet>
      <dgm:spPr/>
      <dgm:t>
        <a:bodyPr/>
        <a:lstStyle/>
        <a:p>
          <a:endParaRPr lang="en-US"/>
        </a:p>
      </dgm:t>
    </dgm:pt>
  </dgm:ptLst>
  <dgm:cxnLst>
    <dgm:cxn modelId="{B043A33A-74FE-4B4E-BA36-C14DC78FA621}" type="presOf" srcId="{55398DD2-C9EC-414D-90F8-83F3A1257798}" destId="{46674968-E018-3C45-81F7-A4BC133B76FC}" srcOrd="0" destOrd="0" presId="urn:microsoft.com/office/officeart/2005/8/layout/venn1"/>
    <dgm:cxn modelId="{3064C038-AA65-DA4C-B60C-A7A01D194057}" type="presOf" srcId="{1C434DE4-D112-8A45-B5C2-EF68B85548DB}" destId="{0F545176-9E69-BA4D-93D5-F54199E4D720}" srcOrd="0" destOrd="0" presId="urn:microsoft.com/office/officeart/2005/8/layout/venn1"/>
    <dgm:cxn modelId="{E4D33A3A-5CED-694D-835C-08E4F7442DBB}" type="presOf" srcId="{68F91840-5C82-BB4B-9F49-40C78C0EB291}" destId="{F95C3BAE-9483-ED45-B555-6E8371B65069}" srcOrd="0" destOrd="0" presId="urn:microsoft.com/office/officeart/2005/8/layout/venn1"/>
    <dgm:cxn modelId="{F39DA1D2-C701-114B-96D7-2B4D5443773D}" srcId="{55398DD2-C9EC-414D-90F8-83F3A1257798}" destId="{A52E2A1F-3042-2648-8BDF-C14B94CD06D3}" srcOrd="2" destOrd="0" parTransId="{FF2421FC-A375-1048-A323-A06AFC598AC6}" sibTransId="{8047AFC0-CE58-AF4F-BFFF-D88628132651}"/>
    <dgm:cxn modelId="{8BDF13DD-6D07-104C-98D8-CE76CA0C9CBF}" type="presOf" srcId="{A52E2A1F-3042-2648-8BDF-C14B94CD06D3}" destId="{22D503E3-355D-E64D-BCE0-DBA6D5567433}" srcOrd="0" destOrd="0" presId="urn:microsoft.com/office/officeart/2005/8/layout/venn1"/>
    <dgm:cxn modelId="{5CEC6023-1967-3A43-9F42-FF45C7AEFBE0}" type="presOf" srcId="{68F91840-5C82-BB4B-9F49-40C78C0EB291}" destId="{C212E8E5-C838-FF42-9C00-7CFF3A56E419}" srcOrd="1" destOrd="0" presId="urn:microsoft.com/office/officeart/2005/8/layout/venn1"/>
    <dgm:cxn modelId="{8F6015C6-B74D-2546-B92D-93014570E619}" srcId="{55398DD2-C9EC-414D-90F8-83F3A1257798}" destId="{1C434DE4-D112-8A45-B5C2-EF68B85548DB}" srcOrd="1" destOrd="0" parTransId="{248309E8-30D2-724B-B3D0-BB6B4CEEC10C}" sibTransId="{C2BF68C2-90B0-2144-9D43-7B9664D21964}"/>
    <dgm:cxn modelId="{9A6F2917-93A9-1F4D-A1E9-ECF2521ABE36}" type="presOf" srcId="{1C434DE4-D112-8A45-B5C2-EF68B85548DB}" destId="{90FAA3BE-B9AF-7C4B-B4B4-B556267B14B2}" srcOrd="1" destOrd="0" presId="urn:microsoft.com/office/officeart/2005/8/layout/venn1"/>
    <dgm:cxn modelId="{A59E82B2-6733-2346-AE93-413EC1026437}" type="presOf" srcId="{A52E2A1F-3042-2648-8BDF-C14B94CD06D3}" destId="{0CA82DAF-A149-B944-AA05-CFD995305D9E}" srcOrd="1" destOrd="0" presId="urn:microsoft.com/office/officeart/2005/8/layout/venn1"/>
    <dgm:cxn modelId="{2290B7FD-004A-204A-A039-02CA29697EF9}" srcId="{55398DD2-C9EC-414D-90F8-83F3A1257798}" destId="{68F91840-5C82-BB4B-9F49-40C78C0EB291}" srcOrd="0" destOrd="0" parTransId="{58651291-EC02-BA45-A2FA-8875AF8AFE7F}" sibTransId="{C340FB8A-9466-9D4A-B7AD-9DCE10B96B3E}"/>
    <dgm:cxn modelId="{32464907-37C7-5547-B384-2199985E69E9}" type="presParOf" srcId="{46674968-E018-3C45-81F7-A4BC133B76FC}" destId="{F95C3BAE-9483-ED45-B555-6E8371B65069}" srcOrd="0" destOrd="0" presId="urn:microsoft.com/office/officeart/2005/8/layout/venn1"/>
    <dgm:cxn modelId="{3C5F56B2-BAB9-A342-B5C0-B9455E15767A}" type="presParOf" srcId="{46674968-E018-3C45-81F7-A4BC133B76FC}" destId="{C212E8E5-C838-FF42-9C00-7CFF3A56E419}" srcOrd="1" destOrd="0" presId="urn:microsoft.com/office/officeart/2005/8/layout/venn1"/>
    <dgm:cxn modelId="{8C3710FA-AE76-6846-BF7B-A9F2BA5A5C1B}" type="presParOf" srcId="{46674968-E018-3C45-81F7-A4BC133B76FC}" destId="{0F545176-9E69-BA4D-93D5-F54199E4D720}" srcOrd="2" destOrd="0" presId="urn:microsoft.com/office/officeart/2005/8/layout/venn1"/>
    <dgm:cxn modelId="{1F974428-A972-244C-94B3-D207B4AE2199}" type="presParOf" srcId="{46674968-E018-3C45-81F7-A4BC133B76FC}" destId="{90FAA3BE-B9AF-7C4B-B4B4-B556267B14B2}" srcOrd="3" destOrd="0" presId="urn:microsoft.com/office/officeart/2005/8/layout/venn1"/>
    <dgm:cxn modelId="{7D48F43C-D00F-F642-B12B-6DACD4EBF7D5}" type="presParOf" srcId="{46674968-E018-3C45-81F7-A4BC133B76FC}" destId="{22D503E3-355D-E64D-BCE0-DBA6D5567433}" srcOrd="4" destOrd="0" presId="urn:microsoft.com/office/officeart/2005/8/layout/venn1"/>
    <dgm:cxn modelId="{9B08CC1F-7604-504A-A23D-19B49CCD80D9}" type="presParOf" srcId="{46674968-E018-3C45-81F7-A4BC133B76FC}" destId="{0CA82DAF-A149-B944-AA05-CFD995305D9E}"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C3BAE-9483-ED45-B555-6E8371B65069}">
      <dsp:nvSpPr>
        <dsp:cNvPr id="0" name=""/>
        <dsp:cNvSpPr/>
      </dsp:nvSpPr>
      <dsp:spPr>
        <a:xfrm>
          <a:off x="2515262" y="61125"/>
          <a:ext cx="2934031" cy="2934031"/>
        </a:xfrm>
        <a:prstGeom prst="ellipse">
          <a:avLst/>
        </a:prstGeom>
        <a:solidFill>
          <a:schemeClr val="accent4">
            <a:alpha val="50000"/>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US" sz="1900" kern="1200"/>
            <a:t>Mathematics Discourse</a:t>
          </a:r>
        </a:p>
      </dsp:txBody>
      <dsp:txXfrm>
        <a:off x="2906466" y="574581"/>
        <a:ext cx="2151623" cy="1320314"/>
      </dsp:txXfrm>
    </dsp:sp>
    <dsp:sp modelId="{0F545176-9E69-BA4D-93D5-F54199E4D720}">
      <dsp:nvSpPr>
        <dsp:cNvPr id="0" name=""/>
        <dsp:cNvSpPr/>
      </dsp:nvSpPr>
      <dsp:spPr>
        <a:xfrm>
          <a:off x="3573959" y="1894895"/>
          <a:ext cx="2934031" cy="2934031"/>
        </a:xfrm>
        <a:prstGeom prst="ellipse">
          <a:avLst/>
        </a:prstGeom>
        <a:solidFill>
          <a:schemeClr val="accent4">
            <a:alpha val="50000"/>
            <a:hueOff val="4822484"/>
            <a:satOff val="-4333"/>
            <a:lumOff val="-686"/>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US" sz="1900" kern="1200"/>
            <a:t>Mathematics Vocabulary</a:t>
          </a:r>
        </a:p>
      </dsp:txBody>
      <dsp:txXfrm>
        <a:off x="4471283" y="2652853"/>
        <a:ext cx="1760419" cy="1613717"/>
      </dsp:txXfrm>
    </dsp:sp>
    <dsp:sp modelId="{22D503E3-355D-E64D-BCE0-DBA6D5567433}">
      <dsp:nvSpPr>
        <dsp:cNvPr id="0" name=""/>
        <dsp:cNvSpPr/>
      </dsp:nvSpPr>
      <dsp:spPr>
        <a:xfrm>
          <a:off x="1456566" y="1894895"/>
          <a:ext cx="2934031" cy="2934031"/>
        </a:xfrm>
        <a:prstGeom prst="ellipse">
          <a:avLst/>
        </a:prstGeom>
        <a:solidFill>
          <a:schemeClr val="accent4">
            <a:alpha val="50000"/>
            <a:hueOff val="9644969"/>
            <a:satOff val="-8667"/>
            <a:lumOff val="-1373"/>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US" sz="1900" kern="1200"/>
            <a:t>Mathematics Literacy/Biliteracy</a:t>
          </a:r>
        </a:p>
      </dsp:txBody>
      <dsp:txXfrm>
        <a:off x="1732854" y="2652853"/>
        <a:ext cx="1760419" cy="161371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51F310-DBB6-7247-801F-1C406F300339}" type="datetimeFigureOut">
              <a:rPr lang="en-US" smtClean="0"/>
              <a:t>10/11/19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39CF33-A846-E842-8B14-08D823284B8D}" type="slidenum">
              <a:rPr lang="en-US" smtClean="0"/>
              <a:t>‹#›</a:t>
            </a:fld>
            <a:endParaRPr lang="en-US"/>
          </a:p>
        </p:txBody>
      </p:sp>
    </p:spTree>
    <p:extLst>
      <p:ext uri="{BB962C8B-B14F-4D97-AF65-F5344CB8AC3E}">
        <p14:creationId xmlns:p14="http://schemas.microsoft.com/office/powerpoint/2010/main" val="2106192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1A8BED5-2E74-374F-B169-530660BD70F5}" type="slidenum">
              <a:rPr lang="en-US" altLang="en-US" sz="1200">
                <a:latin typeface="Times" charset="0"/>
              </a:rPr>
              <a:pPr/>
              <a:t>6</a:t>
            </a:fld>
            <a:endParaRPr lang="en-US" altLang="en-US" sz="1200">
              <a:latin typeface="Times" charset="0"/>
            </a:endParaRPr>
          </a:p>
        </p:txBody>
      </p:sp>
      <p:sp>
        <p:nvSpPr>
          <p:cNvPr id="43010" name="Rectangle 1026"/>
          <p:cNvSpPr>
            <a:spLocks noGrp="1" noRot="1" noChangeAspect="1" noChangeArrowheads="1" noTextEdit="1"/>
          </p:cNvSpPr>
          <p:nvPr>
            <p:ph type="sldImg"/>
          </p:nvPr>
        </p:nvSpPr>
        <p:spPr>
          <a:solidFill>
            <a:srgbClr val="FFFFFF"/>
          </a:solidFill>
          <a:ln/>
        </p:spPr>
      </p:sp>
      <p:sp>
        <p:nvSpPr>
          <p:cNvPr id="43011" name="Rectangle 1027"/>
          <p:cNvSpPr>
            <a:spLocks noGrp="1" noChangeArrowheads="1"/>
          </p:cNvSpPr>
          <p:nvPr>
            <p:ph type="body" idx="1"/>
          </p:nvPr>
        </p:nvSpPr>
        <p:spPr>
          <a:xfrm>
            <a:off x="914400" y="4191000"/>
            <a:ext cx="5029200" cy="4114800"/>
          </a:xfrm>
          <a:solidFill>
            <a:srgbClr val="FFFFFF"/>
          </a:solidFill>
          <a:ln>
            <a:solidFill>
              <a:srgbClr val="000000"/>
            </a:solidFill>
          </a:ln>
        </p:spPr>
        <p:txBody>
          <a:bodyPr/>
          <a:lstStyle/>
          <a:p>
            <a:r>
              <a:rPr kumimoji="1" lang="en-US" altLang="en-US" sz="1400">
                <a:latin typeface="Times New Roman" charset="0"/>
              </a:rPr>
              <a:t>En Resumen: ayudar a los niños a aprender matemáticas. Kilpatrick, Swafford, y Findell (Eds.), 2001. NRC</a:t>
            </a:r>
          </a:p>
          <a:p>
            <a:endParaRPr kumimoji="1" lang="en-US" altLang="en-US" sz="1400">
              <a:latin typeface="Times New Roman" charset="0"/>
            </a:endParaRPr>
          </a:p>
          <a:p>
            <a:r>
              <a:rPr kumimoji="1" lang="en-US" altLang="en-US" sz="1400">
                <a:latin typeface="Times New Roman" charset="0"/>
              </a:rPr>
              <a:t>the five strands of mathematical proficiency</a:t>
            </a:r>
          </a:p>
          <a:p>
            <a:r>
              <a:rPr kumimoji="1" lang="en-US" altLang="en-US" sz="1400">
                <a:latin typeface="Times New Roman" charset="0"/>
              </a:rPr>
              <a:t>conceptual understanding, procedural fluency, adaptive reasoning, strategic competence, and productive disposition</a:t>
            </a:r>
          </a:p>
          <a:p>
            <a:endParaRPr lang="en-US" altLang="en-US" sz="1400"/>
          </a:p>
          <a:p>
            <a:r>
              <a:rPr kumimoji="1" lang="en-US" altLang="en-US" sz="1400">
                <a:latin typeface="Times New Roman" charset="0"/>
              </a:rPr>
              <a:t>Most important distinction is between</a:t>
            </a:r>
          </a:p>
          <a:p>
            <a:r>
              <a:rPr lang="en-US" altLang="en-US" sz="1400"/>
              <a:t>conceptual understanding</a:t>
            </a:r>
          </a:p>
          <a:p>
            <a:r>
              <a:rPr lang="en-US" altLang="en-US" sz="1400"/>
              <a:t>procedural fluency</a:t>
            </a:r>
          </a:p>
          <a:p>
            <a:endParaRPr kumimoji="1" lang="en-US" altLang="en-US" sz="1400">
              <a:latin typeface="Times New Roman" charset="0"/>
            </a:endParaRPr>
          </a:p>
          <a:p>
            <a:endParaRPr kumimoji="1" lang="en-US" altLang="en-US" sz="1400">
              <a:latin typeface="Times New Roman" charset="0"/>
            </a:endParaRPr>
          </a:p>
          <a:p>
            <a:endParaRPr lang="en-US" altLang="en-US">
              <a:latin typeface="Times New Roman" charset="0"/>
            </a:endParaRPr>
          </a:p>
        </p:txBody>
      </p:sp>
    </p:spTree>
    <p:extLst>
      <p:ext uri="{BB962C8B-B14F-4D97-AF65-F5344CB8AC3E}">
        <p14:creationId xmlns:p14="http://schemas.microsoft.com/office/powerpoint/2010/main" val="1805234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a:t>
            </a:r>
            <a:r>
              <a:rPr lang="en-US" baseline="0" dirty="0"/>
              <a:t> &amp; Strategic Competence (</a:t>
            </a:r>
            <a:r>
              <a:rPr lang="en-US" baseline="0" dirty="0" err="1"/>
              <a:t>Prob</a:t>
            </a:r>
            <a:r>
              <a:rPr lang="en-US" baseline="0" dirty="0"/>
              <a:t> solving) &amp; Representations (</a:t>
            </a:r>
            <a:r>
              <a:rPr lang="en-US" baseline="0" dirty="0" err="1"/>
              <a:t>cicles</a:t>
            </a:r>
            <a:r>
              <a:rPr lang="en-US" baseline="0" dirty="0"/>
              <a:t>) &amp; Dispositions (Engaged in story about teachers eating candies)</a:t>
            </a:r>
            <a:endParaRPr lang="en-US" dirty="0"/>
          </a:p>
        </p:txBody>
      </p:sp>
      <p:sp>
        <p:nvSpPr>
          <p:cNvPr id="4" name="Slide Number Placeholder 3"/>
          <p:cNvSpPr>
            <a:spLocks noGrp="1"/>
          </p:cNvSpPr>
          <p:nvPr>
            <p:ph type="sldNum" sz="quarter" idx="10"/>
          </p:nvPr>
        </p:nvSpPr>
        <p:spPr/>
        <p:txBody>
          <a:bodyPr/>
          <a:lstStyle/>
          <a:p>
            <a:fld id="{BB092F47-BD51-614F-B195-C667C3685112}" type="slidenum">
              <a:rPr lang="en-US" smtClean="0"/>
              <a:t>26</a:t>
            </a:fld>
            <a:endParaRPr lang="en-US"/>
          </a:p>
        </p:txBody>
      </p:sp>
    </p:spTree>
    <p:extLst>
      <p:ext uri="{BB962C8B-B14F-4D97-AF65-F5344CB8AC3E}">
        <p14:creationId xmlns:p14="http://schemas.microsoft.com/office/powerpoint/2010/main" val="1800399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Strategic</a:t>
            </a:r>
            <a:r>
              <a:rPr lang="en-US" baseline="0" dirty="0"/>
              <a:t> competence: PROBLEMSOLVING &amp; </a:t>
            </a:r>
            <a:r>
              <a:rPr lang="en-US" baseline="0" dirty="0" err="1"/>
              <a:t>Mulitple</a:t>
            </a:r>
            <a:r>
              <a:rPr lang="en-US" baseline="0" dirty="0"/>
              <a:t> representations FINGERS &amp; Drawing &amp; number sentence</a:t>
            </a:r>
            <a:endParaRPr lang="en-US" dirty="0"/>
          </a:p>
        </p:txBody>
      </p:sp>
      <p:sp>
        <p:nvSpPr>
          <p:cNvPr id="4" name="Slide Number Placeholder 3"/>
          <p:cNvSpPr>
            <a:spLocks noGrp="1"/>
          </p:cNvSpPr>
          <p:nvPr>
            <p:ph type="sldNum" sz="quarter" idx="10"/>
          </p:nvPr>
        </p:nvSpPr>
        <p:spPr/>
        <p:txBody>
          <a:bodyPr/>
          <a:lstStyle/>
          <a:p>
            <a:fld id="{BB092F47-BD51-614F-B195-C667C3685112}" type="slidenum">
              <a:rPr lang="en-US" smtClean="0"/>
              <a:t>27</a:t>
            </a:fld>
            <a:endParaRPr lang="en-US"/>
          </a:p>
        </p:txBody>
      </p:sp>
    </p:spTree>
    <p:extLst>
      <p:ext uri="{BB962C8B-B14F-4D97-AF65-F5344CB8AC3E}">
        <p14:creationId xmlns:p14="http://schemas.microsoft.com/office/powerpoint/2010/main" val="2070759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Discourse</a:t>
            </a:r>
            <a:r>
              <a:rPr lang="en-US" baseline="0" dirty="0"/>
              <a:t> Teacher moves</a:t>
            </a:r>
          </a:p>
          <a:p>
            <a:r>
              <a:rPr lang="en-US" baseline="0" dirty="0"/>
              <a:t>Vocabulary Same and like </a:t>
            </a:r>
            <a:r>
              <a:rPr lang="en-US" baseline="0" dirty="0">
                <a:sym typeface="Wingdings"/>
              </a:rPr>
              <a:t> Equal: Strategy: Cognates;</a:t>
            </a:r>
          </a:p>
          <a:p>
            <a:r>
              <a:rPr lang="en-US" baseline="0" dirty="0">
                <a:sym typeface="Wingdings"/>
              </a:rPr>
              <a:t>Academic language Register: same or equal </a:t>
            </a:r>
            <a:r>
              <a:rPr lang="mr-IN" baseline="0" dirty="0">
                <a:sym typeface="Wingdings"/>
              </a:rPr>
              <a:t>–</a:t>
            </a:r>
            <a:r>
              <a:rPr lang="en-US" baseline="0" dirty="0">
                <a:sym typeface="Wingdings"/>
              </a:rPr>
              <a:t> you can use either but we are going to try and use a new word</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B092F47-BD51-614F-B195-C667C3685112}" type="slidenum">
              <a:rPr lang="en-US" smtClean="0"/>
              <a:t>28</a:t>
            </a:fld>
            <a:endParaRPr lang="en-US"/>
          </a:p>
        </p:txBody>
      </p:sp>
    </p:spTree>
    <p:extLst>
      <p:ext uri="{BB962C8B-B14F-4D97-AF65-F5344CB8AC3E}">
        <p14:creationId xmlns:p14="http://schemas.microsoft.com/office/powerpoint/2010/main" val="195573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Discourse</a:t>
            </a:r>
            <a:r>
              <a:rPr lang="en-US" baseline="0" dirty="0"/>
              <a:t> Teacher moves</a:t>
            </a:r>
          </a:p>
          <a:p>
            <a:r>
              <a:rPr lang="en-US" baseline="0" dirty="0"/>
              <a:t>Vocabulary Same and like </a:t>
            </a:r>
            <a:r>
              <a:rPr lang="en-US" baseline="0" dirty="0">
                <a:sym typeface="Wingdings"/>
              </a:rPr>
              <a:t> Equal: Strategy: Cognates;</a:t>
            </a:r>
          </a:p>
          <a:p>
            <a:r>
              <a:rPr lang="en-US" baseline="0" dirty="0">
                <a:sym typeface="Wingdings"/>
              </a:rPr>
              <a:t>Academic language Register: same or equal </a:t>
            </a:r>
            <a:r>
              <a:rPr lang="mr-IN" baseline="0" dirty="0">
                <a:sym typeface="Wingdings"/>
              </a:rPr>
              <a:t>–</a:t>
            </a:r>
            <a:r>
              <a:rPr lang="en-US" baseline="0" dirty="0">
                <a:sym typeface="Wingdings"/>
              </a:rPr>
              <a:t> you can use either but we are going to try and use a new word</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B092F47-BD51-614F-B195-C667C3685112}" type="slidenum">
              <a:rPr lang="en-US" smtClean="0"/>
              <a:t>29</a:t>
            </a:fld>
            <a:endParaRPr lang="en-US"/>
          </a:p>
        </p:txBody>
      </p:sp>
    </p:spTree>
    <p:extLst>
      <p:ext uri="{BB962C8B-B14F-4D97-AF65-F5344CB8AC3E}">
        <p14:creationId xmlns:p14="http://schemas.microsoft.com/office/powerpoint/2010/main" val="580324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Eliciting more</a:t>
            </a:r>
            <a:r>
              <a:rPr lang="en-US" baseline="0" dirty="0" smtClean="0"/>
              <a:t> information: </a:t>
            </a:r>
            <a:r>
              <a:rPr lang="en-US" sz="1200" dirty="0" smtClean="0"/>
              <a:t>lines 3, 9, and 11; Action-Representation</a:t>
            </a:r>
            <a:r>
              <a:rPr lang="en-US" sz="1200" baseline="0" dirty="0" smtClean="0"/>
              <a:t> 7 &amp; 11; Models Math Language 11</a:t>
            </a:r>
            <a:endParaRPr lang="en-US" dirty="0"/>
          </a:p>
        </p:txBody>
      </p:sp>
      <p:sp>
        <p:nvSpPr>
          <p:cNvPr id="4" name="Slide Number Placeholder 3"/>
          <p:cNvSpPr>
            <a:spLocks noGrp="1"/>
          </p:cNvSpPr>
          <p:nvPr>
            <p:ph type="sldNum" sz="quarter" idx="10"/>
          </p:nvPr>
        </p:nvSpPr>
        <p:spPr/>
        <p:txBody>
          <a:bodyPr/>
          <a:lstStyle/>
          <a:p>
            <a:fld id="{FC39CF33-A846-E842-8B14-08D823284B8D}" type="slidenum">
              <a:rPr lang="en-US" smtClean="0"/>
              <a:t>31</a:t>
            </a:fld>
            <a:endParaRPr lang="en-US"/>
          </a:p>
        </p:txBody>
      </p:sp>
    </p:spTree>
    <p:extLst>
      <p:ext uri="{BB962C8B-B14F-4D97-AF65-F5344CB8AC3E}">
        <p14:creationId xmlns:p14="http://schemas.microsoft.com/office/powerpoint/2010/main" val="1716018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39CF33-A846-E842-8B14-08D823284B8D}" type="slidenum">
              <a:rPr lang="en-US" smtClean="0"/>
              <a:t>32</a:t>
            </a:fld>
            <a:endParaRPr lang="en-US"/>
          </a:p>
        </p:txBody>
      </p:sp>
    </p:spTree>
    <p:extLst>
      <p:ext uri="{BB962C8B-B14F-4D97-AF65-F5344CB8AC3E}">
        <p14:creationId xmlns:p14="http://schemas.microsoft.com/office/powerpoint/2010/main" val="250596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ln/>
        </p:spPr>
      </p:sp>
      <p:sp>
        <p:nvSpPr>
          <p:cNvPr id="460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1. Attention to the “Reciprocal”; 2. Commutative Property; 3. Attention to place value </a:t>
            </a:r>
          </a:p>
        </p:txBody>
      </p:sp>
      <p:sp>
        <p:nvSpPr>
          <p:cNvPr id="46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B5434D79-3F3C-AA46-8311-EAD4E8968AB6}" type="slidenum">
              <a:rPr lang="en-US" altLang="en-US" sz="1200"/>
              <a:pPr/>
              <a:t>8</a:t>
            </a:fld>
            <a:endParaRPr lang="en-US" altLang="en-US" sz="1200"/>
          </a:p>
        </p:txBody>
      </p:sp>
    </p:spTree>
    <p:extLst>
      <p:ext uri="{BB962C8B-B14F-4D97-AF65-F5344CB8AC3E}">
        <p14:creationId xmlns:p14="http://schemas.microsoft.com/office/powerpoint/2010/main" val="2010214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2 to a seat 14, 5 remain (19 students total) – 5x3 and 2x2</a:t>
            </a:r>
          </a:p>
          <a:p>
            <a:r>
              <a:rPr lang="en-US" altLang="en-US"/>
              <a:t>Also Algebra 3x + 2y = 19</a:t>
            </a:r>
          </a:p>
          <a:p>
            <a:r>
              <a:rPr lang="en-US" altLang="en-US"/>
              <a:t>X+Y = 7</a:t>
            </a:r>
          </a:p>
          <a:p>
            <a:r>
              <a:rPr lang="en-US" altLang="en-US"/>
              <a:t>Solve for Y</a:t>
            </a: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FE1F1925-9437-8D4B-8D30-ADBC75CC6A86}" type="slidenum">
              <a:rPr lang="en-US" altLang="en-US" sz="1200"/>
              <a:pPr/>
              <a:t>13</a:t>
            </a:fld>
            <a:endParaRPr lang="en-US" altLang="en-US" sz="1200"/>
          </a:p>
        </p:txBody>
      </p:sp>
    </p:spTree>
    <p:extLst>
      <p:ext uri="{BB962C8B-B14F-4D97-AF65-F5344CB8AC3E}">
        <p14:creationId xmlns:p14="http://schemas.microsoft.com/office/powerpoint/2010/main" val="680687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 proficiency:</a:t>
            </a:r>
            <a:r>
              <a:rPr lang="en-US" baseline="0" dirty="0"/>
              <a:t> Strategic competence (</a:t>
            </a:r>
            <a:r>
              <a:rPr lang="en-US" dirty="0"/>
              <a:t>Problem</a:t>
            </a:r>
            <a:r>
              <a:rPr lang="en-US" baseline="0" dirty="0"/>
              <a:t> Solving) &amp; Procedural Fluency (carrying out arithmetic)</a:t>
            </a:r>
          </a:p>
          <a:p>
            <a:r>
              <a:rPr lang="en-US" baseline="0" dirty="0"/>
              <a:t>Literacy- Storytelling?</a:t>
            </a:r>
            <a:endParaRPr lang="en-US" dirty="0"/>
          </a:p>
        </p:txBody>
      </p:sp>
      <p:sp>
        <p:nvSpPr>
          <p:cNvPr id="4" name="Slide Number Placeholder 3"/>
          <p:cNvSpPr>
            <a:spLocks noGrp="1"/>
          </p:cNvSpPr>
          <p:nvPr>
            <p:ph type="sldNum" sz="quarter" idx="10"/>
          </p:nvPr>
        </p:nvSpPr>
        <p:spPr/>
        <p:txBody>
          <a:bodyPr/>
          <a:lstStyle/>
          <a:p>
            <a:fld id="{BB092F47-BD51-614F-B195-C667C3685112}" type="slidenum">
              <a:rPr lang="en-US" smtClean="0"/>
              <a:t>20</a:t>
            </a:fld>
            <a:endParaRPr lang="en-US"/>
          </a:p>
        </p:txBody>
      </p:sp>
    </p:spTree>
    <p:extLst>
      <p:ext uri="{BB962C8B-B14F-4D97-AF65-F5344CB8AC3E}">
        <p14:creationId xmlns:p14="http://schemas.microsoft.com/office/powerpoint/2010/main" val="1392934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 proficiency:</a:t>
            </a:r>
            <a:r>
              <a:rPr lang="en-US" baseline="0" dirty="0"/>
              <a:t> Strategic competence (</a:t>
            </a:r>
            <a:r>
              <a:rPr lang="en-US" dirty="0"/>
              <a:t>Problem</a:t>
            </a:r>
            <a:r>
              <a:rPr lang="en-US" baseline="0" dirty="0"/>
              <a:t> Solving) &amp; Procedural Fluency (carrying out arithmetic)</a:t>
            </a:r>
          </a:p>
          <a:p>
            <a:r>
              <a:rPr lang="en-US" baseline="0" dirty="0"/>
              <a:t>Literacy- Storytelling?</a:t>
            </a:r>
            <a:endParaRPr lang="en-US" dirty="0"/>
          </a:p>
        </p:txBody>
      </p:sp>
      <p:sp>
        <p:nvSpPr>
          <p:cNvPr id="4" name="Slide Number Placeholder 3"/>
          <p:cNvSpPr>
            <a:spLocks noGrp="1"/>
          </p:cNvSpPr>
          <p:nvPr>
            <p:ph type="sldNum" sz="quarter" idx="10"/>
          </p:nvPr>
        </p:nvSpPr>
        <p:spPr/>
        <p:txBody>
          <a:bodyPr/>
          <a:lstStyle/>
          <a:p>
            <a:fld id="{BB092F47-BD51-614F-B195-C667C3685112}" type="slidenum">
              <a:rPr lang="en-US" smtClean="0"/>
              <a:t>21</a:t>
            </a:fld>
            <a:endParaRPr lang="en-US"/>
          </a:p>
        </p:txBody>
      </p:sp>
    </p:spTree>
    <p:extLst>
      <p:ext uri="{BB962C8B-B14F-4D97-AF65-F5344CB8AC3E}">
        <p14:creationId xmlns:p14="http://schemas.microsoft.com/office/powerpoint/2010/main" val="428769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 proficiency:</a:t>
            </a:r>
            <a:r>
              <a:rPr lang="en-US" baseline="0" dirty="0"/>
              <a:t> Strategic competence (</a:t>
            </a:r>
            <a:r>
              <a:rPr lang="en-US" dirty="0"/>
              <a:t>Problem</a:t>
            </a:r>
            <a:r>
              <a:rPr lang="en-US" baseline="0" dirty="0"/>
              <a:t> Solving) &amp; Procedural Fluency (carrying out arithmetic)</a:t>
            </a:r>
          </a:p>
          <a:p>
            <a:r>
              <a:rPr lang="en-US" baseline="0" dirty="0"/>
              <a:t>Literacy- Storytelling?</a:t>
            </a:r>
            <a:endParaRPr lang="en-US" dirty="0"/>
          </a:p>
        </p:txBody>
      </p:sp>
      <p:sp>
        <p:nvSpPr>
          <p:cNvPr id="4" name="Slide Number Placeholder 3"/>
          <p:cNvSpPr>
            <a:spLocks noGrp="1"/>
          </p:cNvSpPr>
          <p:nvPr>
            <p:ph type="sldNum" sz="quarter" idx="10"/>
          </p:nvPr>
        </p:nvSpPr>
        <p:spPr/>
        <p:txBody>
          <a:bodyPr/>
          <a:lstStyle/>
          <a:p>
            <a:fld id="{BB092F47-BD51-614F-B195-C667C3685112}" type="slidenum">
              <a:rPr lang="en-US" smtClean="0"/>
              <a:t>22</a:t>
            </a:fld>
            <a:endParaRPr lang="en-US"/>
          </a:p>
        </p:txBody>
      </p:sp>
    </p:spTree>
    <p:extLst>
      <p:ext uri="{BB962C8B-B14F-4D97-AF65-F5344CB8AC3E}">
        <p14:creationId xmlns:p14="http://schemas.microsoft.com/office/powerpoint/2010/main" val="1837945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Stratetic</a:t>
            </a:r>
            <a:r>
              <a:rPr lang="en-US" dirty="0"/>
              <a:t> Competence (Representation using cubes) &amp; </a:t>
            </a:r>
            <a:r>
              <a:rPr lang="en-US" baseline="0" dirty="0"/>
              <a:t>Procedural Fluency (carrying out arithmetic 16-6=10) &amp; ADAPTIVE REASONING (Explained how counted) &amp; </a:t>
            </a:r>
            <a:r>
              <a:rPr lang="en-US" baseline="0" dirty="0" err="1"/>
              <a:t>Dipositions</a:t>
            </a:r>
            <a:r>
              <a:rPr lang="en-US" baseline="0" dirty="0"/>
              <a:t> (Engagement—chocolates??)</a:t>
            </a:r>
          </a:p>
          <a:p>
            <a:r>
              <a:rPr lang="en-US" baseline="0" dirty="0"/>
              <a:t>Literacy - storytelling</a:t>
            </a:r>
            <a:endParaRPr lang="en-US" dirty="0"/>
          </a:p>
        </p:txBody>
      </p:sp>
      <p:sp>
        <p:nvSpPr>
          <p:cNvPr id="4" name="Slide Number Placeholder 3"/>
          <p:cNvSpPr>
            <a:spLocks noGrp="1"/>
          </p:cNvSpPr>
          <p:nvPr>
            <p:ph type="sldNum" sz="quarter" idx="10"/>
          </p:nvPr>
        </p:nvSpPr>
        <p:spPr/>
        <p:txBody>
          <a:bodyPr/>
          <a:lstStyle/>
          <a:p>
            <a:fld id="{BB092F47-BD51-614F-B195-C667C3685112}" type="slidenum">
              <a:rPr lang="en-US" smtClean="0"/>
              <a:t>23</a:t>
            </a:fld>
            <a:endParaRPr lang="en-US"/>
          </a:p>
        </p:txBody>
      </p:sp>
    </p:spTree>
    <p:extLst>
      <p:ext uri="{BB962C8B-B14F-4D97-AF65-F5344CB8AC3E}">
        <p14:creationId xmlns:p14="http://schemas.microsoft.com/office/powerpoint/2010/main" val="1552936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Stratetic</a:t>
            </a:r>
            <a:r>
              <a:rPr lang="en-US" dirty="0"/>
              <a:t> Competence (Representation using cubes) &amp; </a:t>
            </a:r>
            <a:r>
              <a:rPr lang="en-US" baseline="0" dirty="0"/>
              <a:t>Procedural Fluency (carrying out arithmetic 16-6=10) &amp; ADAPTIVE REASONING (Explained how counted) &amp; </a:t>
            </a:r>
            <a:r>
              <a:rPr lang="en-US" baseline="0" dirty="0" err="1"/>
              <a:t>Dipositions</a:t>
            </a:r>
            <a:r>
              <a:rPr lang="en-US" baseline="0" dirty="0"/>
              <a:t> (Engagement—chocolates??)</a:t>
            </a:r>
          </a:p>
          <a:p>
            <a:r>
              <a:rPr lang="en-US" baseline="0" dirty="0"/>
              <a:t>Literacy - storytelling</a:t>
            </a:r>
            <a:endParaRPr lang="en-US" dirty="0"/>
          </a:p>
        </p:txBody>
      </p:sp>
      <p:sp>
        <p:nvSpPr>
          <p:cNvPr id="4" name="Slide Number Placeholder 3"/>
          <p:cNvSpPr>
            <a:spLocks noGrp="1"/>
          </p:cNvSpPr>
          <p:nvPr>
            <p:ph type="sldNum" sz="quarter" idx="10"/>
          </p:nvPr>
        </p:nvSpPr>
        <p:spPr/>
        <p:txBody>
          <a:bodyPr/>
          <a:lstStyle/>
          <a:p>
            <a:fld id="{BB092F47-BD51-614F-B195-C667C3685112}" type="slidenum">
              <a:rPr lang="en-US" smtClean="0"/>
              <a:t>24</a:t>
            </a:fld>
            <a:endParaRPr lang="en-US"/>
          </a:p>
        </p:txBody>
      </p:sp>
    </p:spTree>
    <p:extLst>
      <p:ext uri="{BB962C8B-B14F-4D97-AF65-F5344CB8AC3E}">
        <p14:creationId xmlns:p14="http://schemas.microsoft.com/office/powerpoint/2010/main" val="2077788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a:t>
            </a:r>
            <a:r>
              <a:rPr lang="en-US" baseline="0" dirty="0"/>
              <a:t> &amp; Strategic Competence (</a:t>
            </a:r>
            <a:r>
              <a:rPr lang="en-US" baseline="0" dirty="0" err="1"/>
              <a:t>Prob</a:t>
            </a:r>
            <a:r>
              <a:rPr lang="en-US" baseline="0" dirty="0"/>
              <a:t> solving) &amp; Representations (</a:t>
            </a:r>
            <a:r>
              <a:rPr lang="en-US" baseline="0" dirty="0" err="1"/>
              <a:t>cicles</a:t>
            </a:r>
            <a:r>
              <a:rPr lang="en-US" baseline="0" dirty="0"/>
              <a:t>) &amp; Dispositions (Engaged in story about teachers eating candies)</a:t>
            </a:r>
            <a:endParaRPr lang="en-US" dirty="0"/>
          </a:p>
        </p:txBody>
      </p:sp>
      <p:sp>
        <p:nvSpPr>
          <p:cNvPr id="4" name="Slide Number Placeholder 3"/>
          <p:cNvSpPr>
            <a:spLocks noGrp="1"/>
          </p:cNvSpPr>
          <p:nvPr>
            <p:ph type="sldNum" sz="quarter" idx="10"/>
          </p:nvPr>
        </p:nvSpPr>
        <p:spPr/>
        <p:txBody>
          <a:bodyPr/>
          <a:lstStyle/>
          <a:p>
            <a:fld id="{BB092F47-BD51-614F-B195-C667C3685112}" type="slidenum">
              <a:rPr lang="en-US" smtClean="0"/>
              <a:t>25</a:t>
            </a:fld>
            <a:endParaRPr lang="en-US"/>
          </a:p>
        </p:txBody>
      </p:sp>
    </p:spTree>
    <p:extLst>
      <p:ext uri="{BB962C8B-B14F-4D97-AF65-F5344CB8AC3E}">
        <p14:creationId xmlns:p14="http://schemas.microsoft.com/office/powerpoint/2010/main" val="1646566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4654209" y="2736603"/>
            <a:ext cx="3167043" cy="3163202"/>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98784"/>
            <a:ext cx="10318418" cy="2458428"/>
          </a:xfrm>
        </p:spPr>
        <p:txBody>
          <a:bodyPr anchor="ctr">
            <a:noAutofit/>
          </a:bodyPr>
          <a:lstStyle>
            <a:lvl1pPr algn="ctr">
              <a:defRPr sz="6000" spc="800" baseline="0"/>
            </a:lvl1pPr>
          </a:lstStyle>
          <a:p>
            <a:r>
              <a:rPr lang="en-US" dirty="0"/>
              <a:t>Click to edit Master title style</a:t>
            </a:r>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10/11/19</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a:extLst>
              <a:ext uri="{FF2B5EF4-FFF2-40B4-BE49-F238E27FC236}">
                <a16:creationId xmlns="" xmlns:a16="http://schemas.microsoft.com/office/drawing/2014/main" id="{CD76C6D2-1E31-284E-90C1-1CD30A87D901}"/>
              </a:ext>
            </a:extLst>
          </p:cNvPr>
          <p:cNvPicPr>
            <a:picLocks noChangeAspect="1"/>
          </p:cNvPicPr>
          <p:nvPr userDrawn="1"/>
        </p:nvPicPr>
        <p:blipFill>
          <a:blip r:embed="rId2"/>
          <a:stretch>
            <a:fillRect/>
          </a:stretch>
        </p:blipFill>
        <p:spPr>
          <a:xfrm>
            <a:off x="4846252" y="2926726"/>
            <a:ext cx="2782956" cy="278295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10/11/19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1928190"/>
            <a:ext cx="1492132" cy="4054599"/>
          </a:xfrm>
        </p:spPr>
        <p:txBody>
          <a:bodyPr vert="eaVert">
            <a:noAutofit/>
          </a:bodyPr>
          <a:lstStyle>
            <a:lvl1pPr>
              <a:defRPr sz="4000"/>
            </a:lvl1pPr>
          </a:lstStyle>
          <a:p>
            <a:r>
              <a:rPr lang="en-US" dirty="0"/>
              <a:t>Click to edit Master title style</a:t>
            </a:r>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334D819-9F07-4261-B09B-9E467E5D9002}" type="datetimeFigureOut">
              <a:rPr lang="en-US" dirty="0"/>
              <a:t>10/11/19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10/11/19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10/11/19</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pic>
        <p:nvPicPr>
          <p:cNvPr id="9" name="Picture 8">
            <a:extLst>
              <a:ext uri="{FF2B5EF4-FFF2-40B4-BE49-F238E27FC236}">
                <a16:creationId xmlns="" xmlns:a16="http://schemas.microsoft.com/office/drawing/2014/main" id="{2ED602CB-6F33-7F43-BF81-70A37A585E77}"/>
              </a:ext>
            </a:extLst>
          </p:cNvPr>
          <p:cNvPicPr>
            <a:picLocks noChangeAspect="1"/>
          </p:cNvPicPr>
          <p:nvPr userDrawn="1"/>
        </p:nvPicPr>
        <p:blipFill>
          <a:blip r:embed="rId2"/>
          <a:stretch>
            <a:fillRect/>
          </a:stretch>
        </p:blipFill>
        <p:spPr>
          <a:xfrm>
            <a:off x="167095" y="2497482"/>
            <a:ext cx="1863035" cy="1863035"/>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10/11/19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8865307" cy="1493517"/>
          </a:xfrm>
        </p:spPr>
        <p:txBody>
          <a:bodyPr/>
          <a:lstStyle/>
          <a:p>
            <a:r>
              <a:rPr lang="en-US" dirty="0"/>
              <a:t>Click to edit Master title style</a:t>
            </a:r>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10/11/19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10/11/19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10/11/19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1626041"/>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2822712"/>
            <a:ext cx="3092115" cy="3082787"/>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10/11/19</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 xmlns:a16="http://schemas.microsoft.com/office/drawing/2014/main" id="{4FCA1503-D307-894A-8821-6CF227BA3C5D}"/>
              </a:ext>
            </a:extLst>
          </p:cNvPr>
          <p:cNvPicPr>
            <a:picLocks noChangeAspect="1"/>
          </p:cNvPicPr>
          <p:nvPr userDrawn="1"/>
        </p:nvPicPr>
        <p:blipFill>
          <a:blip r:embed="rId2"/>
          <a:stretch>
            <a:fillRect/>
          </a:stretch>
        </p:blipFill>
        <p:spPr>
          <a:xfrm>
            <a:off x="9050920" y="73035"/>
            <a:ext cx="1479971" cy="1479971"/>
          </a:xfrm>
          <a:prstGeom prst="rect">
            <a:avLst/>
          </a:prstGeom>
        </p:spPr>
      </p:pic>
    </p:spTree>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txBody>
          <a:bodyPr/>
          <a:lstStyle/>
          <a:p>
            <a:endParaRPr lang="en-US" dirty="0"/>
          </a:p>
        </p:txBody>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2" y="1685678"/>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2882348"/>
            <a:ext cx="3092117" cy="3023152"/>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10/11/19</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pic>
        <p:nvPicPr>
          <p:cNvPr id="9" name="Picture 8">
            <a:extLst>
              <a:ext uri="{FF2B5EF4-FFF2-40B4-BE49-F238E27FC236}">
                <a16:creationId xmlns="" xmlns:a16="http://schemas.microsoft.com/office/drawing/2014/main" id="{894A0483-F6E4-9C44-8D29-33559E7BFBE6}"/>
              </a:ext>
            </a:extLst>
          </p:cNvPr>
          <p:cNvPicPr>
            <a:picLocks noChangeAspect="1"/>
          </p:cNvPicPr>
          <p:nvPr userDrawn="1"/>
        </p:nvPicPr>
        <p:blipFill>
          <a:blip r:embed="rId2"/>
          <a:stretch>
            <a:fillRect/>
          </a:stretch>
        </p:blipFill>
        <p:spPr>
          <a:xfrm>
            <a:off x="8991358" y="43291"/>
            <a:ext cx="1599096" cy="159909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8852275"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10/11/19</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a:extLst>
              <a:ext uri="{FF2B5EF4-FFF2-40B4-BE49-F238E27FC236}">
                <a16:creationId xmlns="" xmlns:a16="http://schemas.microsoft.com/office/drawing/2014/main" id="{EE599A88-181D-9243-9562-6AB2EA866096}"/>
              </a:ext>
            </a:extLst>
          </p:cNvPr>
          <p:cNvPicPr>
            <a:picLocks noChangeAspect="1"/>
          </p:cNvPicPr>
          <p:nvPr userDrawn="1"/>
        </p:nvPicPr>
        <p:blipFill>
          <a:blip r:embed="rId13"/>
          <a:stretch>
            <a:fillRect/>
          </a:stretch>
        </p:blipFill>
        <p:spPr>
          <a:xfrm>
            <a:off x="10216636" y="210697"/>
            <a:ext cx="1579217" cy="157921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6.tiff"/></Relationships>
</file>

<file path=ppt/slides/_rels/slide26.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6.tiff"/><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8.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9.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0.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89F5A9-BDA1-124E-AFF2-99697A276723}"/>
              </a:ext>
            </a:extLst>
          </p:cNvPr>
          <p:cNvSpPr>
            <a:spLocks noGrp="1"/>
          </p:cNvSpPr>
          <p:nvPr>
            <p:ph type="ctrTitle"/>
          </p:nvPr>
        </p:nvSpPr>
        <p:spPr>
          <a:xfrm>
            <a:off x="1078522" y="348111"/>
            <a:ext cx="10703170" cy="2594381"/>
          </a:xfrm>
        </p:spPr>
        <p:txBody>
          <a:bodyPr/>
          <a:lstStyle/>
          <a:p>
            <a:r>
              <a:rPr lang="en-US" sz="5400" b="1" dirty="0" smtClean="0"/>
              <a:t>MALLI</a:t>
            </a:r>
            <a:r>
              <a:rPr lang="en-US" sz="5400" b="1" i="1" dirty="0" smtClean="0"/>
              <a:t> </a:t>
            </a:r>
            <a:r>
              <a:rPr lang="en-US" sz="5400" b="1" dirty="0" smtClean="0"/>
              <a:t>Practices </a:t>
            </a:r>
            <a:r>
              <a:rPr lang="en-US" sz="5400" b="1" dirty="0"/>
              <a:t>&amp; Mathematical Proficiency </a:t>
            </a:r>
            <a:br>
              <a:rPr lang="en-US" sz="5400" b="1" dirty="0"/>
            </a:br>
            <a:r>
              <a:rPr lang="en-US" sz="5400" b="1" dirty="0"/>
              <a:t>Across Languages</a:t>
            </a:r>
            <a:endParaRPr lang="en-US" sz="5400" dirty="0"/>
          </a:p>
        </p:txBody>
      </p:sp>
      <p:sp>
        <p:nvSpPr>
          <p:cNvPr id="3" name="Subtitle 2">
            <a:extLst>
              <a:ext uri="{FF2B5EF4-FFF2-40B4-BE49-F238E27FC236}">
                <a16:creationId xmlns="" xmlns:a16="http://schemas.microsoft.com/office/drawing/2014/main" id="{8F570E36-9527-764B-9AF0-7E8EA2152056}"/>
              </a:ext>
            </a:extLst>
          </p:cNvPr>
          <p:cNvSpPr>
            <a:spLocks noGrp="1"/>
          </p:cNvSpPr>
          <p:nvPr>
            <p:ph type="subTitle" idx="1"/>
          </p:nvPr>
        </p:nvSpPr>
        <p:spPr/>
        <p:txBody>
          <a:bodyPr>
            <a:normAutofit lnSpcReduction="10000"/>
          </a:bodyPr>
          <a:lstStyle/>
          <a:p>
            <a:r>
              <a:rPr lang="en-US" dirty="0" smtClean="0"/>
              <a:t>Eduardo </a:t>
            </a:r>
            <a:r>
              <a:rPr lang="en-US" dirty="0" err="1" smtClean="0"/>
              <a:t>Mosqueda</a:t>
            </a:r>
            <a:endParaRPr lang="en-US" dirty="0" smtClean="0"/>
          </a:p>
          <a:p>
            <a:r>
              <a:rPr lang="en-US" dirty="0" smtClean="0"/>
              <a:t>UC Santa </a:t>
            </a:r>
            <a:r>
              <a:rPr lang="en-US" dirty="0" err="1" smtClean="0"/>
              <a:t>CRuz</a:t>
            </a:r>
            <a:endParaRPr lang="en-US" dirty="0"/>
          </a:p>
        </p:txBody>
      </p:sp>
    </p:spTree>
    <p:extLst>
      <p:ext uri="{BB962C8B-B14F-4D97-AF65-F5344CB8AC3E}">
        <p14:creationId xmlns:p14="http://schemas.microsoft.com/office/powerpoint/2010/main" val="16737732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a:xfrm>
            <a:off x="1205948" y="244475"/>
            <a:ext cx="9594574" cy="1339850"/>
          </a:xfrm>
        </p:spPr>
        <p:txBody>
          <a:bodyPr/>
          <a:lstStyle/>
          <a:p>
            <a:r>
              <a:rPr lang="en-US" altLang="en-US" sz="4000" b="1" dirty="0"/>
              <a:t>Math Understanding &amp; </a:t>
            </a:r>
            <a:r>
              <a:rPr lang="en-US" altLang="en-US" sz="4000" b="1" dirty="0" smtClean="0"/>
              <a:t/>
            </a:r>
            <a:br>
              <a:rPr lang="en-US" altLang="en-US" sz="4000" b="1" dirty="0" smtClean="0"/>
            </a:br>
            <a:r>
              <a:rPr lang="en-US" altLang="en-US" sz="4000" b="1" dirty="0" smtClean="0"/>
              <a:t>Language </a:t>
            </a:r>
            <a:r>
              <a:rPr lang="en-US" altLang="en-US" sz="4000" b="1" dirty="0"/>
              <a:t>“Register”</a:t>
            </a:r>
          </a:p>
        </p:txBody>
      </p:sp>
      <p:sp>
        <p:nvSpPr>
          <p:cNvPr id="101378" name="Content Placeholder 2"/>
          <p:cNvSpPr>
            <a:spLocks noGrp="1"/>
          </p:cNvSpPr>
          <p:nvPr>
            <p:ph idx="1"/>
          </p:nvPr>
        </p:nvSpPr>
        <p:spPr>
          <a:xfrm>
            <a:off x="1205948" y="1584324"/>
            <a:ext cx="10310191" cy="4364175"/>
          </a:xfrm>
        </p:spPr>
        <p:txBody>
          <a:bodyPr>
            <a:noAutofit/>
          </a:bodyPr>
          <a:lstStyle/>
          <a:p>
            <a:r>
              <a:rPr lang="en-US" altLang="en-US" sz="2400" dirty="0" smtClean="0"/>
              <a:t>The </a:t>
            </a:r>
            <a:r>
              <a:rPr lang="en-US" altLang="en-US" sz="2400" dirty="0"/>
              <a:t>mathematics language register includes discipline-specific words, expressions, and meanings (Halliday, 1978</a:t>
            </a:r>
            <a:r>
              <a:rPr lang="en-US" altLang="en-US" sz="2400" dirty="0" smtClean="0"/>
              <a:t>).</a:t>
            </a:r>
            <a:endParaRPr lang="en-US" altLang="en-US" sz="2400" dirty="0"/>
          </a:p>
          <a:p>
            <a:r>
              <a:rPr lang="en-US" altLang="en-US" sz="2400" dirty="0"/>
              <a:t>The language of the mathematics classroom has been described as a “</a:t>
            </a:r>
            <a:r>
              <a:rPr lang="en-US" altLang="en-US" sz="2400" b="1" dirty="0"/>
              <a:t>register</a:t>
            </a:r>
            <a:r>
              <a:rPr lang="en-US" altLang="en-US" sz="2400" dirty="0"/>
              <a:t>” of technical words, expressions, and meanings that differ from those of everyday language (</a:t>
            </a:r>
            <a:r>
              <a:rPr lang="en-US" altLang="en-US" sz="2400" dirty="0" err="1"/>
              <a:t>Schleppegrell</a:t>
            </a:r>
            <a:r>
              <a:rPr lang="en-US" altLang="en-US" sz="2400" dirty="0"/>
              <a:t>, 2007; </a:t>
            </a:r>
            <a:r>
              <a:rPr lang="en-US" altLang="en-US" sz="2400" dirty="0" err="1"/>
              <a:t>Secada</a:t>
            </a:r>
            <a:r>
              <a:rPr lang="en-US" altLang="en-US" sz="2400" dirty="0"/>
              <a:t>, 1992).</a:t>
            </a:r>
          </a:p>
          <a:p>
            <a:r>
              <a:rPr lang="en-US" altLang="en-US" sz="2400" dirty="0"/>
              <a:t>Terms have specialized meanings and also represent mathematical concepts such as “mean,” “expression,” “statement,” “function,” and “root,” to name a few. </a:t>
            </a:r>
            <a:endParaRPr lang="en-US" altLang="en-US" sz="2400" dirty="0" smtClean="0"/>
          </a:p>
          <a:p>
            <a:r>
              <a:rPr lang="en-US" altLang="en-US" sz="2400" b="1" dirty="0"/>
              <a:t>MALLI Practices </a:t>
            </a:r>
            <a:r>
              <a:rPr lang="en-US" altLang="en-US" sz="2400" dirty="0"/>
              <a:t>are trying to develop the m</a:t>
            </a:r>
            <a:r>
              <a:rPr lang="en-US" altLang="en-US" sz="2400" dirty="0" smtClean="0"/>
              <a:t>athematics </a:t>
            </a:r>
            <a:r>
              <a:rPr lang="en-US" altLang="en-US" sz="2400" dirty="0"/>
              <a:t>r</a:t>
            </a:r>
            <a:r>
              <a:rPr lang="en-US" altLang="en-US" sz="2400" dirty="0" smtClean="0"/>
              <a:t>egister across languages</a:t>
            </a:r>
            <a:endParaRPr lang="en-US" altLang="en-US" sz="2400" dirty="0"/>
          </a:p>
          <a:p>
            <a:endParaRPr lang="en-US" altLang="en-US" dirty="0"/>
          </a:p>
        </p:txBody>
      </p:sp>
      <p:sp>
        <p:nvSpPr>
          <p:cNvPr id="2" name="Rounded Rectangle 1"/>
          <p:cNvSpPr/>
          <p:nvPr/>
        </p:nvSpPr>
        <p:spPr>
          <a:xfrm>
            <a:off x="1542001" y="5978572"/>
            <a:ext cx="2769706" cy="7951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8705659" y="5955989"/>
            <a:ext cx="2994992" cy="7951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eft-Right Arrow 2"/>
          <p:cNvSpPr/>
          <p:nvPr/>
        </p:nvSpPr>
        <p:spPr>
          <a:xfrm>
            <a:off x="4544385" y="5978572"/>
            <a:ext cx="3778616" cy="80838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60493" y="6177356"/>
            <a:ext cx="1868556" cy="369332"/>
          </a:xfrm>
          <a:prstGeom prst="rect">
            <a:avLst/>
          </a:prstGeom>
          <a:noFill/>
        </p:spPr>
        <p:txBody>
          <a:bodyPr wrap="square" rtlCol="0">
            <a:spAutoFit/>
          </a:bodyPr>
          <a:lstStyle/>
          <a:p>
            <a:r>
              <a:rPr lang="en-US" smtClean="0"/>
              <a:t>MALLI Practices</a:t>
            </a:r>
            <a:endParaRPr lang="en-US"/>
          </a:p>
        </p:txBody>
      </p:sp>
      <p:sp>
        <p:nvSpPr>
          <p:cNvPr id="8" name="TextBox 7"/>
          <p:cNvSpPr txBox="1"/>
          <p:nvPr/>
        </p:nvSpPr>
        <p:spPr>
          <a:xfrm>
            <a:off x="9171016" y="6175515"/>
            <a:ext cx="1868556" cy="369332"/>
          </a:xfrm>
          <a:prstGeom prst="rect">
            <a:avLst/>
          </a:prstGeom>
          <a:noFill/>
        </p:spPr>
        <p:txBody>
          <a:bodyPr wrap="square" rtlCol="0">
            <a:spAutoFit/>
          </a:bodyPr>
          <a:lstStyle/>
          <a:p>
            <a:r>
              <a:rPr lang="en-US" smtClean="0"/>
              <a:t>Math Register</a:t>
            </a:r>
            <a:endParaRPr lang="en-US"/>
          </a:p>
        </p:txBody>
      </p:sp>
      <p:sp>
        <p:nvSpPr>
          <p:cNvPr id="9" name="TextBox 8"/>
          <p:cNvSpPr txBox="1"/>
          <p:nvPr/>
        </p:nvSpPr>
        <p:spPr>
          <a:xfrm>
            <a:off x="5985556" y="6213078"/>
            <a:ext cx="1249016" cy="369332"/>
          </a:xfrm>
          <a:prstGeom prst="rect">
            <a:avLst/>
          </a:prstGeom>
          <a:noFill/>
        </p:spPr>
        <p:txBody>
          <a:bodyPr wrap="square" rtlCol="0">
            <a:spAutoFit/>
          </a:bodyPr>
          <a:lstStyle/>
          <a:p>
            <a:r>
              <a:rPr lang="en-US" smtClean="0"/>
              <a:t>Biliteracy</a:t>
            </a:r>
            <a:endParaRPr lang="en-US" dirty="0"/>
          </a:p>
        </p:txBody>
      </p:sp>
    </p:spTree>
    <p:extLst>
      <p:ext uri="{BB962C8B-B14F-4D97-AF65-F5344CB8AC3E}">
        <p14:creationId xmlns:p14="http://schemas.microsoft.com/office/powerpoint/2010/main" val="9587042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1828800" y="244475"/>
            <a:ext cx="8534400" cy="1339850"/>
          </a:xfrm>
        </p:spPr>
        <p:txBody>
          <a:bodyPr/>
          <a:lstStyle/>
          <a:p>
            <a:pPr eaLnBrk="1" hangingPunct="1"/>
            <a:r>
              <a:rPr lang="en-US" altLang="en-US" sz="4000"/>
              <a:t>Understanding: Dividing Fractions</a:t>
            </a:r>
          </a:p>
        </p:txBody>
      </p:sp>
      <p:sp>
        <p:nvSpPr>
          <p:cNvPr id="3" name="Content Placeholder 2"/>
          <p:cNvSpPr>
            <a:spLocks noGrp="1"/>
          </p:cNvSpPr>
          <p:nvPr>
            <p:ph idx="1"/>
          </p:nvPr>
        </p:nvSpPr>
        <p:spPr>
          <a:xfrm>
            <a:off x="1232452" y="1676401"/>
            <a:ext cx="9409044" cy="5083175"/>
          </a:xfrm>
        </p:spPr>
        <p:txBody>
          <a:bodyPr>
            <a:noAutofit/>
          </a:bodyPr>
          <a:lstStyle/>
          <a:p>
            <a:pPr eaLnBrk="1" hangingPunct="1">
              <a:defRPr/>
            </a:pPr>
            <a:r>
              <a:rPr lang="en-US" sz="2400" dirty="0"/>
              <a:t>Does Multiplication always yield a larger </a:t>
            </a:r>
            <a:r>
              <a:rPr lang="en-US" sz="2400" b="1" i="1" dirty="0"/>
              <a:t>product</a:t>
            </a:r>
            <a:r>
              <a:rPr lang="en-US" sz="2400" dirty="0"/>
              <a:t> or solution?</a:t>
            </a:r>
          </a:p>
          <a:p>
            <a:pPr eaLnBrk="1" hangingPunct="1">
              <a:defRPr/>
            </a:pPr>
            <a:r>
              <a:rPr lang="en-US" sz="2400" dirty="0"/>
              <a:t>Multiply: 4 by ½ and also 8 by ½</a:t>
            </a:r>
          </a:p>
          <a:p>
            <a:pPr eaLnBrk="1" hangingPunct="1">
              <a:defRPr/>
            </a:pPr>
            <a:r>
              <a:rPr lang="en-US" sz="2400" b="1" i="1" dirty="0" smtClean="0"/>
              <a:t>Now </a:t>
            </a:r>
            <a:r>
              <a:rPr lang="en-US" sz="2400" b="1" i="1" dirty="0"/>
              <a:t>Divide 8 by ½?</a:t>
            </a:r>
          </a:p>
          <a:p>
            <a:pPr eaLnBrk="1" hangingPunct="1">
              <a:defRPr/>
            </a:pPr>
            <a:r>
              <a:rPr lang="en-US" sz="2400" dirty="0"/>
              <a:t>What does it mean in division of fractions to flip the </a:t>
            </a:r>
            <a:r>
              <a:rPr lang="en-US" sz="2400" i="1" dirty="0"/>
              <a:t>divisor</a:t>
            </a:r>
            <a:r>
              <a:rPr lang="en-US" sz="2400" dirty="0"/>
              <a:t> and multiply or “invert and multiply?”</a:t>
            </a:r>
          </a:p>
          <a:p>
            <a:pPr eaLnBrk="1" hangingPunct="1">
              <a:defRPr/>
            </a:pPr>
            <a:r>
              <a:rPr lang="en-US" sz="2400" dirty="0"/>
              <a:t>How can we use the </a:t>
            </a:r>
            <a:r>
              <a:rPr lang="en-US" sz="2400" b="1" i="1" dirty="0"/>
              <a:t>“reciprocal” </a:t>
            </a:r>
            <a:r>
              <a:rPr lang="en-US" sz="2400" dirty="0"/>
              <a:t>to understand the mathematics behind this process?</a:t>
            </a:r>
          </a:p>
          <a:p>
            <a:pPr eaLnBrk="1" hangingPunct="1">
              <a:defRPr/>
            </a:pPr>
            <a:r>
              <a:rPr lang="en-US" sz="2400" dirty="0"/>
              <a:t>The Reciprocal is what we multiply a value by to get 1 also “</a:t>
            </a:r>
            <a:r>
              <a:rPr lang="en-US" sz="2400" b="1" i="1" dirty="0"/>
              <a:t>multiplicative inverse</a:t>
            </a:r>
            <a:r>
              <a:rPr lang="en-US" sz="2400" dirty="0"/>
              <a:t>”</a:t>
            </a:r>
          </a:p>
        </p:txBody>
      </p:sp>
    </p:spTree>
    <p:extLst>
      <p:ext uri="{BB962C8B-B14F-4D97-AF65-F5344CB8AC3E}">
        <p14:creationId xmlns:p14="http://schemas.microsoft.com/office/powerpoint/2010/main" val="372291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heckerboard(across)">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linds(horizontal)">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4"/>
          <p:cNvSpPr>
            <a:spLocks noGrp="1"/>
          </p:cNvSpPr>
          <p:nvPr>
            <p:ph type="title"/>
          </p:nvPr>
        </p:nvSpPr>
        <p:spPr>
          <a:xfrm>
            <a:off x="1457739" y="244475"/>
            <a:ext cx="9395791" cy="1339850"/>
          </a:xfrm>
        </p:spPr>
        <p:txBody>
          <a:bodyPr/>
          <a:lstStyle/>
          <a:p>
            <a:pPr eaLnBrk="1" hangingPunct="1"/>
            <a:r>
              <a:rPr lang="en-US" altLang="en-US" sz="4000" b="1" dirty="0" smtClean="0"/>
              <a:t>2. Procedural </a:t>
            </a:r>
            <a:r>
              <a:rPr lang="en-US" altLang="en-US" sz="4000" b="1" dirty="0"/>
              <a:t>Fluency</a:t>
            </a:r>
          </a:p>
        </p:txBody>
      </p:sp>
      <p:sp>
        <p:nvSpPr>
          <p:cNvPr id="6" name="Content Placeholder 5"/>
          <p:cNvSpPr>
            <a:spLocks noGrp="1"/>
          </p:cNvSpPr>
          <p:nvPr>
            <p:ph idx="1"/>
          </p:nvPr>
        </p:nvSpPr>
        <p:spPr>
          <a:xfrm>
            <a:off x="1258957" y="1693863"/>
            <a:ext cx="8951843" cy="5022850"/>
          </a:xfrm>
        </p:spPr>
        <p:txBody>
          <a:bodyPr>
            <a:normAutofit/>
          </a:bodyPr>
          <a:lstStyle/>
          <a:p>
            <a:pPr>
              <a:defRPr/>
            </a:pPr>
            <a:r>
              <a:rPr lang="en-US" altLang="en-US" sz="2400" b="1" dirty="0"/>
              <a:t>C</a:t>
            </a:r>
            <a:r>
              <a:rPr lang="en-US" altLang="en-US" sz="2400" b="1" dirty="0" smtClean="0"/>
              <a:t>arrying </a:t>
            </a:r>
            <a:r>
              <a:rPr lang="en-US" altLang="en-US" sz="2400" b="1" dirty="0"/>
              <a:t>out procedures flexibly, accurately, efficiently, and appropriately; </a:t>
            </a:r>
            <a:r>
              <a:rPr lang="en-US" sz="2400" b="1" dirty="0" smtClean="0"/>
              <a:t>Involves </a:t>
            </a:r>
            <a:r>
              <a:rPr lang="en-US" sz="2400" b="1" dirty="0"/>
              <a:t>fluency with procedures for arithmetic, precision, and using such procedures appropriately.</a:t>
            </a:r>
          </a:p>
          <a:p>
            <a:pPr eaLnBrk="1" hangingPunct="1">
              <a:defRPr/>
            </a:pPr>
            <a:r>
              <a:rPr lang="en-US" sz="2400" dirty="0"/>
              <a:t>When students memorize procedures they fail to understand deeper ideas.</a:t>
            </a:r>
          </a:p>
          <a:p>
            <a:pPr eaLnBrk="1" hangingPunct="1">
              <a:defRPr/>
            </a:pPr>
            <a:r>
              <a:rPr lang="en-US" sz="2400" dirty="0"/>
              <a:t>Understanding makes it easier to learn skills, while learning procedures can strengthen and develop math understanding.</a:t>
            </a:r>
          </a:p>
          <a:p>
            <a:pPr eaLnBrk="1" hangingPunct="1">
              <a:defRPr/>
            </a:pPr>
            <a:r>
              <a:rPr lang="en-US" sz="2400" dirty="0"/>
              <a:t>Exp. 1:  62 – 48 = 26??</a:t>
            </a:r>
          </a:p>
        </p:txBody>
      </p:sp>
    </p:spTree>
    <p:extLst>
      <p:ext uri="{BB962C8B-B14F-4D97-AF65-F5344CB8AC3E}">
        <p14:creationId xmlns:p14="http://schemas.microsoft.com/office/powerpoint/2010/main" val="14751581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1676400" y="244475"/>
            <a:ext cx="8763000" cy="1339850"/>
          </a:xfrm>
        </p:spPr>
        <p:txBody>
          <a:bodyPr/>
          <a:lstStyle/>
          <a:p>
            <a:pPr eaLnBrk="1" hangingPunct="1"/>
            <a:r>
              <a:rPr lang="en-US" altLang="en-US" sz="4000" b="1" dirty="0"/>
              <a:t>3. </a:t>
            </a:r>
            <a:r>
              <a:rPr lang="en-US" altLang="en-US" sz="4000" b="1" dirty="0" smtClean="0"/>
              <a:t>Strategic </a:t>
            </a:r>
            <a:r>
              <a:rPr lang="en-US" altLang="en-US" sz="4000" b="1" dirty="0"/>
              <a:t>Competence</a:t>
            </a:r>
          </a:p>
        </p:txBody>
      </p:sp>
      <p:sp>
        <p:nvSpPr>
          <p:cNvPr id="49154" name="Content Placeholder 2"/>
          <p:cNvSpPr>
            <a:spLocks noGrp="1"/>
          </p:cNvSpPr>
          <p:nvPr>
            <p:ph idx="1"/>
          </p:nvPr>
        </p:nvSpPr>
        <p:spPr>
          <a:xfrm>
            <a:off x="1311965" y="1752600"/>
            <a:ext cx="9236765" cy="4876800"/>
          </a:xfrm>
        </p:spPr>
        <p:txBody>
          <a:bodyPr>
            <a:normAutofit/>
          </a:bodyPr>
          <a:lstStyle/>
          <a:p>
            <a:r>
              <a:rPr lang="en-US" altLang="en-US" sz="2400" b="1" dirty="0" smtClean="0"/>
              <a:t>Ability </a:t>
            </a:r>
            <a:r>
              <a:rPr lang="en-US" altLang="en-US" sz="2400" b="1" dirty="0"/>
              <a:t>to formulate, </a:t>
            </a:r>
            <a:r>
              <a:rPr lang="en-US" altLang="en-US" sz="2400" b="1" i="1" dirty="0"/>
              <a:t>represent</a:t>
            </a:r>
            <a:r>
              <a:rPr lang="en-US" altLang="en-US" sz="2400" b="1" dirty="0"/>
              <a:t>, and </a:t>
            </a:r>
            <a:r>
              <a:rPr lang="en-US" altLang="en-US" sz="2400" b="1" i="1" dirty="0"/>
              <a:t>solve</a:t>
            </a:r>
            <a:r>
              <a:rPr lang="en-US" altLang="en-US" sz="2400" b="1" dirty="0"/>
              <a:t> mathematical problems </a:t>
            </a:r>
            <a:r>
              <a:rPr lang="en-US" sz="2400" b="1" dirty="0"/>
              <a:t>using concepts and procedures appropriately </a:t>
            </a:r>
            <a:r>
              <a:rPr lang="en-US" altLang="en-US" sz="2400" b="1" dirty="0" smtClean="0"/>
              <a:t>A </a:t>
            </a:r>
            <a:r>
              <a:rPr lang="en-US" altLang="en-US" sz="2400" b="1" dirty="0"/>
              <a:t>concept or procedure is not useful unless students know where to use it. </a:t>
            </a:r>
          </a:p>
          <a:p>
            <a:pPr eaLnBrk="1" hangingPunct="1"/>
            <a:r>
              <a:rPr lang="en-US" altLang="en-US" sz="2400" dirty="0"/>
              <a:t>Strategic competence refers to the ability to formulate mathematical problems, represent them, and solve them (NRC, 2001). </a:t>
            </a:r>
          </a:p>
          <a:p>
            <a:pPr eaLnBrk="1" hangingPunct="1"/>
            <a:r>
              <a:rPr lang="en-US" altLang="en-US" sz="2400" dirty="0"/>
              <a:t>To solve a problem, the student’s first step is to “represent it mathematically in some fashion, whether numerically, symbolically, verbally, or graphically” (NRC, 2001, p. 124)</a:t>
            </a:r>
          </a:p>
        </p:txBody>
      </p:sp>
    </p:spTree>
    <p:extLst>
      <p:ext uri="{BB962C8B-B14F-4D97-AF65-F5344CB8AC3E}">
        <p14:creationId xmlns:p14="http://schemas.microsoft.com/office/powerpoint/2010/main" val="2845913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1170431" y="244475"/>
            <a:ext cx="9563829" cy="1339850"/>
          </a:xfrm>
        </p:spPr>
        <p:txBody>
          <a:bodyPr/>
          <a:lstStyle/>
          <a:p>
            <a:r>
              <a:rPr lang="en-US" altLang="en-US" sz="3600" b="1" dirty="0"/>
              <a:t>3</a:t>
            </a:r>
            <a:r>
              <a:rPr lang="en-US" altLang="en-US" sz="4000" b="1" dirty="0"/>
              <a:t>. </a:t>
            </a:r>
            <a:r>
              <a:rPr lang="en-US" altLang="en-US" sz="4000" b="1" dirty="0" smtClean="0"/>
              <a:t>Strategic </a:t>
            </a:r>
            <a:r>
              <a:rPr lang="en-US" altLang="en-US" sz="4000" b="1" dirty="0"/>
              <a:t>Competence</a:t>
            </a:r>
          </a:p>
        </p:txBody>
      </p:sp>
      <p:sp>
        <p:nvSpPr>
          <p:cNvPr id="102402" name="Content Placeholder 2"/>
          <p:cNvSpPr>
            <a:spLocks noGrp="1"/>
          </p:cNvSpPr>
          <p:nvPr>
            <p:ph idx="1"/>
          </p:nvPr>
        </p:nvSpPr>
        <p:spPr>
          <a:xfrm>
            <a:off x="1170432" y="1584325"/>
            <a:ext cx="9268968" cy="4481513"/>
          </a:xfrm>
        </p:spPr>
        <p:txBody>
          <a:bodyPr>
            <a:normAutofit/>
          </a:bodyPr>
          <a:lstStyle/>
          <a:p>
            <a:pPr eaLnBrk="1" hangingPunct="1"/>
            <a:r>
              <a:rPr lang="en-US" altLang="en-US" sz="2400" dirty="0"/>
              <a:t>Strategic Competence key features include </a:t>
            </a:r>
            <a:r>
              <a:rPr lang="en-US" altLang="en-US" sz="2400" b="1" dirty="0"/>
              <a:t>problem solving </a:t>
            </a:r>
            <a:r>
              <a:rPr lang="en-US" altLang="en-US" sz="2400" dirty="0"/>
              <a:t>and </a:t>
            </a:r>
            <a:r>
              <a:rPr lang="en-US" altLang="en-US" sz="2400" b="1" dirty="0"/>
              <a:t>representations</a:t>
            </a:r>
            <a:r>
              <a:rPr lang="en-US" altLang="en-US" sz="2400" dirty="0"/>
              <a:t>.</a:t>
            </a:r>
          </a:p>
          <a:p>
            <a:pPr eaLnBrk="1" hangingPunct="1"/>
            <a:r>
              <a:rPr lang="en-US" altLang="en-US" sz="2400" dirty="0"/>
              <a:t>Exp1: If 12 students are on a mini bus and 7 more get on, how many </a:t>
            </a:r>
            <a:r>
              <a:rPr lang="en-US" altLang="en-US" sz="2400" dirty="0" err="1"/>
              <a:t>Ss</a:t>
            </a:r>
            <a:r>
              <a:rPr lang="en-US" altLang="en-US" sz="2400" dirty="0"/>
              <a:t> on the bus</a:t>
            </a:r>
            <a:r>
              <a:rPr lang="en-US" altLang="en-US" sz="2400" dirty="0" smtClean="0"/>
              <a:t>?</a:t>
            </a:r>
            <a:br>
              <a:rPr lang="en-US" altLang="en-US" sz="2400" dirty="0" smtClean="0"/>
            </a:br>
            <a:endParaRPr lang="en-US" altLang="en-US" sz="2400" dirty="0" smtClean="0"/>
          </a:p>
          <a:p>
            <a:pPr eaLnBrk="1" hangingPunct="1"/>
            <a:endParaRPr lang="en-US" altLang="en-US" sz="2400" dirty="0" smtClean="0"/>
          </a:p>
          <a:p>
            <a:pPr eaLnBrk="1" hangingPunct="1"/>
            <a:endParaRPr lang="en-US" altLang="en-US" sz="2400" dirty="0" smtClean="0"/>
          </a:p>
          <a:p>
            <a:pPr eaLnBrk="1" hangingPunct="1"/>
            <a:r>
              <a:rPr lang="en-US" altLang="en-US" sz="2400" dirty="0" smtClean="0"/>
              <a:t>Exp2</a:t>
            </a:r>
            <a:r>
              <a:rPr lang="en-US" altLang="en-US" sz="2400" dirty="0"/>
              <a:t>: A minibus has 7 seats that hold 2 or 3 students. If 19 students how many sit 2 to a seat? 3 to a seat?</a:t>
            </a:r>
          </a:p>
        </p:txBody>
      </p:sp>
      <p:sp>
        <p:nvSpPr>
          <p:cNvPr id="2" name="Oval 1"/>
          <p:cNvSpPr/>
          <p:nvPr/>
        </p:nvSpPr>
        <p:spPr>
          <a:xfrm>
            <a:off x="2239107" y="3347791"/>
            <a:ext cx="562708" cy="339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239107" y="3730043"/>
            <a:ext cx="562708" cy="339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858894" y="3357408"/>
            <a:ext cx="562708" cy="339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249047" y="4079631"/>
            <a:ext cx="562708" cy="339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974858" y="3318483"/>
            <a:ext cx="562708" cy="339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974858" y="3700735"/>
            <a:ext cx="562708" cy="339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984798" y="4082988"/>
            <a:ext cx="562708" cy="339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651692" y="3315126"/>
            <a:ext cx="562708" cy="339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651692" y="3697378"/>
            <a:ext cx="562708" cy="339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661632" y="4079631"/>
            <a:ext cx="562708" cy="339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319052" y="3315126"/>
            <a:ext cx="562708" cy="339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319052" y="3697378"/>
            <a:ext cx="562708" cy="339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328992" y="4079631"/>
            <a:ext cx="562708" cy="339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694994" y="3387573"/>
            <a:ext cx="562708" cy="339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694994" y="3769825"/>
            <a:ext cx="562708" cy="339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704934" y="4152078"/>
            <a:ext cx="562708" cy="339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276944" y="3387573"/>
            <a:ext cx="562708" cy="339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276944" y="3730043"/>
            <a:ext cx="562708" cy="339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286884" y="4112296"/>
            <a:ext cx="562708" cy="339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ross 2"/>
          <p:cNvSpPr/>
          <p:nvPr/>
        </p:nvSpPr>
        <p:spPr>
          <a:xfrm>
            <a:off x="4996391" y="3661785"/>
            <a:ext cx="468713" cy="457628"/>
          </a:xfrm>
          <a:prstGeom prst="plus">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076004" y="5568043"/>
            <a:ext cx="898854" cy="13987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207041" y="5568043"/>
            <a:ext cx="898854" cy="13987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331893" y="5599399"/>
            <a:ext cx="898854" cy="13987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527233" y="5595898"/>
            <a:ext cx="931907" cy="13987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755627" y="5564046"/>
            <a:ext cx="898854" cy="13987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148086" y="5564045"/>
            <a:ext cx="898854" cy="13987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9405359" y="5564044"/>
            <a:ext cx="898854" cy="13987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009787" y="6482208"/>
            <a:ext cx="401826" cy="420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9550686" y="5689177"/>
            <a:ext cx="401826" cy="420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9550686" y="6109721"/>
            <a:ext cx="401826" cy="420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311610" y="5636946"/>
            <a:ext cx="401826" cy="420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325593" y="6069820"/>
            <a:ext cx="401826" cy="420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2325593" y="6490364"/>
            <a:ext cx="401826" cy="420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420892" y="5632947"/>
            <a:ext cx="401826" cy="420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434875" y="6065821"/>
            <a:ext cx="401826" cy="420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434875" y="6486365"/>
            <a:ext cx="401826" cy="420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549925" y="5641120"/>
            <a:ext cx="401826" cy="420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563908" y="6073994"/>
            <a:ext cx="401826" cy="420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563908" y="6494538"/>
            <a:ext cx="401826" cy="420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8359140" y="5692012"/>
            <a:ext cx="401826" cy="420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8359140" y="6112556"/>
            <a:ext cx="401826" cy="420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767308" y="5628790"/>
            <a:ext cx="401826" cy="420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781291" y="6061664"/>
            <a:ext cx="401826" cy="420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781291" y="6482208"/>
            <a:ext cx="401826" cy="420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985647" y="5667236"/>
            <a:ext cx="401826" cy="420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987364" y="6093794"/>
            <a:ext cx="401826" cy="4205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371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02">
                                            <p:txEl>
                                              <p:pRg st="1" end="1"/>
                                            </p:txEl>
                                          </p:spTgt>
                                        </p:tgtEl>
                                        <p:attrNameLst>
                                          <p:attrName>style.visibility</p:attrName>
                                        </p:attrNameLst>
                                      </p:cBhvr>
                                      <p:to>
                                        <p:strVal val="visible"/>
                                      </p:to>
                                    </p:set>
                                    <p:animEffect transition="in" filter="blinds(horizontal)">
                                      <p:cBhvr>
                                        <p:cTn id="7" dur="500"/>
                                        <p:tgtEl>
                                          <p:spTgt spid="1024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linds(horizont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linds(horizontal)">
                                      <p:cBhvr>
                                        <p:cTn id="43" dur="500"/>
                                        <p:tgtEl>
                                          <p:spTgt spid="17"/>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linds(horizontal)">
                                      <p:cBhvr>
                                        <p:cTn id="46" dur="500"/>
                                        <p:tgtEl>
                                          <p:spTgt spid="18"/>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linds(horizontal)">
                                      <p:cBhvr>
                                        <p:cTn id="49" dur="500"/>
                                        <p:tgtEl>
                                          <p:spTgt spid="1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linds(horizontal)">
                                      <p:cBhvr>
                                        <p:cTn id="55" dur="500"/>
                                        <p:tgtEl>
                                          <p:spTgt spid="21"/>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linds(horizontal)">
                                      <p:cBhvr>
                                        <p:cTn id="58" dur="500"/>
                                        <p:tgtEl>
                                          <p:spTgt spid="22"/>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blinds(horizontal)">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nodeType="clickEffect">
                                  <p:stCondLst>
                                    <p:cond delay="0"/>
                                  </p:stCondLst>
                                  <p:childTnLst>
                                    <p:set>
                                      <p:cBhvr>
                                        <p:cTn id="65" dur="1" fill="hold">
                                          <p:stCondLst>
                                            <p:cond delay="0"/>
                                          </p:stCondLst>
                                        </p:cTn>
                                        <p:tgtEl>
                                          <p:spTgt spid="102402">
                                            <p:txEl>
                                              <p:pRg st="4" end="4"/>
                                            </p:txEl>
                                          </p:spTgt>
                                        </p:tgtEl>
                                        <p:attrNameLst>
                                          <p:attrName>style.visibility</p:attrName>
                                        </p:attrNameLst>
                                      </p:cBhvr>
                                      <p:to>
                                        <p:strVal val="visible"/>
                                      </p:to>
                                    </p:set>
                                    <p:animEffect transition="in" filter="checkerboard(across)">
                                      <p:cBhvr>
                                        <p:cTn id="66" dur="500"/>
                                        <p:tgtEl>
                                          <p:spTgt spid="102402">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checkerboard(across)">
                                      <p:cBhvr>
                                        <p:cTn id="71" dur="500"/>
                                        <p:tgtEl>
                                          <p:spTgt spid="4"/>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checkerboard(across)">
                                      <p:cBhvr>
                                        <p:cTn id="74" dur="500"/>
                                        <p:tgtEl>
                                          <p:spTgt spid="36"/>
                                        </p:tgtEl>
                                      </p:cBhvr>
                                    </p:animEffect>
                                  </p:childTnLst>
                                </p:cTn>
                              </p:par>
                              <p:par>
                                <p:cTn id="75" presetID="5" presetClass="entr" presetSubtype="10"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checkerboard(across)">
                                      <p:cBhvr>
                                        <p:cTn id="77" dur="500"/>
                                        <p:tgtEl>
                                          <p:spTgt spid="37"/>
                                        </p:tgtEl>
                                      </p:cBhvr>
                                    </p:animEffect>
                                  </p:childTnLst>
                                </p:cTn>
                              </p:par>
                              <p:par>
                                <p:cTn id="78" presetID="5" presetClass="entr" presetSubtype="10" fill="hold" grpId="0" nodeType="with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checkerboard(across)">
                                      <p:cBhvr>
                                        <p:cTn id="80" dur="500"/>
                                        <p:tgtEl>
                                          <p:spTgt spid="38"/>
                                        </p:tgtEl>
                                      </p:cBhvr>
                                    </p:animEffect>
                                  </p:childTnLst>
                                </p:cTn>
                              </p:par>
                              <p:par>
                                <p:cTn id="81" presetID="5" presetClass="entr" presetSubtype="10"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checkerboard(across)">
                                      <p:cBhvr>
                                        <p:cTn id="83" dur="500"/>
                                        <p:tgtEl>
                                          <p:spTgt spid="27"/>
                                        </p:tgtEl>
                                      </p:cBhvr>
                                    </p:animEffect>
                                  </p:childTnLst>
                                </p:cTn>
                              </p:par>
                              <p:par>
                                <p:cTn id="84" presetID="5" presetClass="entr" presetSubtype="10" fill="hold" grpId="0" nodeType="with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checkerboard(across)">
                                      <p:cBhvr>
                                        <p:cTn id="86" dur="500"/>
                                        <p:tgtEl>
                                          <p:spTgt spid="39"/>
                                        </p:tgtEl>
                                      </p:cBhvr>
                                    </p:animEffect>
                                  </p:childTnLst>
                                </p:cTn>
                              </p:par>
                              <p:par>
                                <p:cTn id="87" presetID="5" presetClass="entr" presetSubtype="10" fill="hold" grpId="0" nodeType="with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checkerboard(across)">
                                      <p:cBhvr>
                                        <p:cTn id="89" dur="500"/>
                                        <p:tgtEl>
                                          <p:spTgt spid="40"/>
                                        </p:tgtEl>
                                      </p:cBhvr>
                                    </p:animEffect>
                                  </p:childTnLst>
                                </p:cTn>
                              </p:par>
                              <p:par>
                                <p:cTn id="90" presetID="5" presetClass="entr" presetSubtype="10" fill="hold" grpId="0" nodeType="with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checkerboard(across)">
                                      <p:cBhvr>
                                        <p:cTn id="92" dur="500"/>
                                        <p:tgtEl>
                                          <p:spTgt spid="41"/>
                                        </p:tgtEl>
                                      </p:cBhvr>
                                    </p:animEffect>
                                  </p:childTnLst>
                                </p:cTn>
                              </p:par>
                              <p:par>
                                <p:cTn id="93" presetID="5" presetClass="entr" presetSubtype="10" fill="hold" grpId="0" nodeType="with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checkerboard(across)">
                                      <p:cBhvr>
                                        <p:cTn id="95" dur="500"/>
                                        <p:tgtEl>
                                          <p:spTgt spid="28"/>
                                        </p:tgtEl>
                                      </p:cBhvr>
                                    </p:animEffect>
                                  </p:childTnLst>
                                </p:cTn>
                              </p:par>
                              <p:par>
                                <p:cTn id="96" presetID="5" presetClass="entr" presetSubtype="10" fill="hold" grpId="0" nodeType="withEffect">
                                  <p:stCondLst>
                                    <p:cond delay="0"/>
                                  </p:stCondLst>
                                  <p:childTnLst>
                                    <p:set>
                                      <p:cBhvr>
                                        <p:cTn id="97" dur="1" fill="hold">
                                          <p:stCondLst>
                                            <p:cond delay="0"/>
                                          </p:stCondLst>
                                        </p:cTn>
                                        <p:tgtEl>
                                          <p:spTgt spid="42"/>
                                        </p:tgtEl>
                                        <p:attrNameLst>
                                          <p:attrName>style.visibility</p:attrName>
                                        </p:attrNameLst>
                                      </p:cBhvr>
                                      <p:to>
                                        <p:strVal val="visible"/>
                                      </p:to>
                                    </p:set>
                                    <p:animEffect transition="in" filter="checkerboard(across)">
                                      <p:cBhvr>
                                        <p:cTn id="98" dur="500"/>
                                        <p:tgtEl>
                                          <p:spTgt spid="42"/>
                                        </p:tgtEl>
                                      </p:cBhvr>
                                    </p:animEffect>
                                  </p:childTnLst>
                                </p:cTn>
                              </p:par>
                              <p:par>
                                <p:cTn id="99" presetID="5" presetClass="entr" presetSubtype="10" fill="hold" grpId="0" nodeType="withEffect">
                                  <p:stCondLst>
                                    <p:cond delay="0"/>
                                  </p:stCondLst>
                                  <p:childTnLst>
                                    <p:set>
                                      <p:cBhvr>
                                        <p:cTn id="100" dur="1" fill="hold">
                                          <p:stCondLst>
                                            <p:cond delay="0"/>
                                          </p:stCondLst>
                                        </p:cTn>
                                        <p:tgtEl>
                                          <p:spTgt spid="43"/>
                                        </p:tgtEl>
                                        <p:attrNameLst>
                                          <p:attrName>style.visibility</p:attrName>
                                        </p:attrNameLst>
                                      </p:cBhvr>
                                      <p:to>
                                        <p:strVal val="visible"/>
                                      </p:to>
                                    </p:set>
                                    <p:animEffect transition="in" filter="checkerboard(across)">
                                      <p:cBhvr>
                                        <p:cTn id="101" dur="500"/>
                                        <p:tgtEl>
                                          <p:spTgt spid="43"/>
                                        </p:tgtEl>
                                      </p:cBhvr>
                                    </p:animEffect>
                                  </p:childTnLst>
                                </p:cTn>
                              </p:par>
                              <p:par>
                                <p:cTn id="102" presetID="5" presetClass="entr" presetSubtype="10" fill="hold" grpId="0" nodeType="withEffect">
                                  <p:stCondLst>
                                    <p:cond delay="0"/>
                                  </p:stCondLst>
                                  <p:childTnLst>
                                    <p:set>
                                      <p:cBhvr>
                                        <p:cTn id="103" dur="1" fill="hold">
                                          <p:stCondLst>
                                            <p:cond delay="0"/>
                                          </p:stCondLst>
                                        </p:cTn>
                                        <p:tgtEl>
                                          <p:spTgt spid="44"/>
                                        </p:tgtEl>
                                        <p:attrNameLst>
                                          <p:attrName>style.visibility</p:attrName>
                                        </p:attrNameLst>
                                      </p:cBhvr>
                                      <p:to>
                                        <p:strVal val="visible"/>
                                      </p:to>
                                    </p:set>
                                    <p:animEffect transition="in" filter="checkerboard(across)">
                                      <p:cBhvr>
                                        <p:cTn id="104" dur="500"/>
                                        <p:tgtEl>
                                          <p:spTgt spid="44"/>
                                        </p:tgtEl>
                                      </p:cBhvr>
                                    </p:animEffect>
                                  </p:childTnLst>
                                </p:cTn>
                              </p:par>
                              <p:par>
                                <p:cTn id="105" presetID="5" presetClass="entr" presetSubtype="10"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checkerboard(across)">
                                      <p:cBhvr>
                                        <p:cTn id="107" dur="500"/>
                                        <p:tgtEl>
                                          <p:spTgt spid="29"/>
                                        </p:tgtEl>
                                      </p:cBhvr>
                                    </p:animEffect>
                                  </p:childTnLst>
                                </p:cTn>
                              </p:par>
                              <p:par>
                                <p:cTn id="108" presetID="5" presetClass="entr" presetSubtype="10" fill="hold" grpId="0" nodeType="withEffect">
                                  <p:stCondLst>
                                    <p:cond delay="0"/>
                                  </p:stCondLst>
                                  <p:childTnLst>
                                    <p:set>
                                      <p:cBhvr>
                                        <p:cTn id="109" dur="1" fill="hold">
                                          <p:stCondLst>
                                            <p:cond delay="0"/>
                                          </p:stCondLst>
                                        </p:cTn>
                                        <p:tgtEl>
                                          <p:spTgt spid="47"/>
                                        </p:tgtEl>
                                        <p:attrNameLst>
                                          <p:attrName>style.visibility</p:attrName>
                                        </p:attrNameLst>
                                      </p:cBhvr>
                                      <p:to>
                                        <p:strVal val="visible"/>
                                      </p:to>
                                    </p:set>
                                    <p:animEffect transition="in" filter="checkerboard(across)">
                                      <p:cBhvr>
                                        <p:cTn id="110" dur="500"/>
                                        <p:tgtEl>
                                          <p:spTgt spid="47"/>
                                        </p:tgtEl>
                                      </p:cBhvr>
                                    </p:animEffect>
                                  </p:childTnLst>
                                </p:cTn>
                              </p:par>
                              <p:par>
                                <p:cTn id="111" presetID="5" presetClass="entr" presetSubtype="10" fill="hold" grpId="0" nodeType="withEffect">
                                  <p:stCondLst>
                                    <p:cond delay="0"/>
                                  </p:stCondLst>
                                  <p:childTnLst>
                                    <p:set>
                                      <p:cBhvr>
                                        <p:cTn id="112" dur="1" fill="hold">
                                          <p:stCondLst>
                                            <p:cond delay="0"/>
                                          </p:stCondLst>
                                        </p:cTn>
                                        <p:tgtEl>
                                          <p:spTgt spid="48"/>
                                        </p:tgtEl>
                                        <p:attrNameLst>
                                          <p:attrName>style.visibility</p:attrName>
                                        </p:attrNameLst>
                                      </p:cBhvr>
                                      <p:to>
                                        <p:strVal val="visible"/>
                                      </p:to>
                                    </p:set>
                                    <p:animEffect transition="in" filter="checkerboard(across)">
                                      <p:cBhvr>
                                        <p:cTn id="113" dur="500"/>
                                        <p:tgtEl>
                                          <p:spTgt spid="48"/>
                                        </p:tgtEl>
                                      </p:cBhvr>
                                    </p:animEffect>
                                  </p:childTnLst>
                                </p:cTn>
                              </p:par>
                              <p:par>
                                <p:cTn id="114" presetID="5" presetClass="entr" presetSubtype="10" fill="hold" grpId="0" nodeType="with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checkerboard(across)">
                                      <p:cBhvr>
                                        <p:cTn id="116" dur="500"/>
                                        <p:tgtEl>
                                          <p:spTgt spid="49"/>
                                        </p:tgtEl>
                                      </p:cBhvr>
                                    </p:animEffect>
                                  </p:childTnLst>
                                </p:cTn>
                              </p:par>
                              <p:par>
                                <p:cTn id="117" presetID="5" presetClass="entr" presetSubtype="10" fill="hold" grpId="0" nodeType="withEffect">
                                  <p:stCondLst>
                                    <p:cond delay="0"/>
                                  </p:stCondLst>
                                  <p:childTnLst>
                                    <p:set>
                                      <p:cBhvr>
                                        <p:cTn id="118" dur="1" fill="hold">
                                          <p:stCondLst>
                                            <p:cond delay="0"/>
                                          </p:stCondLst>
                                        </p:cTn>
                                        <p:tgtEl>
                                          <p:spTgt spid="102402">
                                            <p:txEl>
                                              <p:pRg st="0" end="0"/>
                                            </p:txEl>
                                          </p:spTgt>
                                        </p:tgtEl>
                                        <p:attrNameLst>
                                          <p:attrName>style.visibility</p:attrName>
                                        </p:attrNameLst>
                                      </p:cBhvr>
                                      <p:to>
                                        <p:strVal val="visible"/>
                                      </p:to>
                                    </p:set>
                                    <p:animEffect transition="in" filter="checkerboard(across)">
                                      <p:cBhvr>
                                        <p:cTn id="119" dur="500"/>
                                        <p:tgtEl>
                                          <p:spTgt spid="102402">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5" presetClass="entr" presetSubtype="10" fill="hold" grpId="0" nodeType="clickEffect">
                                  <p:stCondLst>
                                    <p:cond delay="0"/>
                                  </p:stCondLst>
                                  <p:childTnLst>
                                    <p:set>
                                      <p:cBhvr>
                                        <p:cTn id="123" dur="1" fill="hold">
                                          <p:stCondLst>
                                            <p:cond delay="0"/>
                                          </p:stCondLst>
                                        </p:cTn>
                                        <p:tgtEl>
                                          <p:spTgt spid="102402">
                                            <p:txEl>
                                              <p:pRg st="1" end="1"/>
                                            </p:txEl>
                                          </p:spTgt>
                                        </p:tgtEl>
                                        <p:attrNameLst>
                                          <p:attrName>style.visibility</p:attrName>
                                        </p:attrNameLst>
                                      </p:cBhvr>
                                      <p:to>
                                        <p:strVal val="visible"/>
                                      </p:to>
                                    </p:set>
                                    <p:animEffect transition="in" filter="checkerboard(across)">
                                      <p:cBhvr>
                                        <p:cTn id="124" dur="500"/>
                                        <p:tgtEl>
                                          <p:spTgt spid="102402">
                                            <p:txEl>
                                              <p:pRg st="1" end="1"/>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5" presetClass="entr" presetSubtype="10" fill="hold" grpId="0" nodeType="clickEffect">
                                  <p:stCondLst>
                                    <p:cond delay="0"/>
                                  </p:stCondLst>
                                  <p:childTnLst>
                                    <p:set>
                                      <p:cBhvr>
                                        <p:cTn id="128" dur="1" fill="hold">
                                          <p:stCondLst>
                                            <p:cond delay="0"/>
                                          </p:stCondLst>
                                        </p:cTn>
                                        <p:tgtEl>
                                          <p:spTgt spid="102402">
                                            <p:txEl>
                                              <p:pRg st="4" end="4"/>
                                            </p:txEl>
                                          </p:spTgt>
                                        </p:tgtEl>
                                        <p:attrNameLst>
                                          <p:attrName>style.visibility</p:attrName>
                                        </p:attrNameLst>
                                      </p:cBhvr>
                                      <p:to>
                                        <p:strVal val="visible"/>
                                      </p:to>
                                    </p:set>
                                    <p:animEffect transition="in" filter="checkerboard(across)">
                                      <p:cBhvr>
                                        <p:cTn id="129" dur="500"/>
                                        <p:tgtEl>
                                          <p:spTgt spid="102402">
                                            <p:txEl>
                                              <p:pRg st="4" end="4"/>
                                            </p:txEl>
                                          </p:spTgt>
                                        </p:tgtEl>
                                      </p:cBhvr>
                                    </p:animEffect>
                                  </p:childTnLst>
                                </p:cTn>
                              </p:par>
                              <p:par>
                                <p:cTn id="130" presetID="5" presetClass="entr" presetSubtype="10" fill="hold" grpId="0" nodeType="with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checkerboard(across)">
                                      <p:cBhvr>
                                        <p:cTn id="132" dur="500"/>
                                        <p:tgtEl>
                                          <p:spTgt spid="30"/>
                                        </p:tgtEl>
                                      </p:cBhvr>
                                    </p:animEffect>
                                  </p:childTnLst>
                                </p:cTn>
                              </p:par>
                              <p:par>
                                <p:cTn id="133" presetID="5" presetClass="entr" presetSubtype="10" fill="hold" grpId="0" nodeType="withEffect">
                                  <p:stCondLst>
                                    <p:cond delay="0"/>
                                  </p:stCondLst>
                                  <p:childTnLst>
                                    <p:set>
                                      <p:cBhvr>
                                        <p:cTn id="134" dur="1" fill="hold">
                                          <p:stCondLst>
                                            <p:cond delay="0"/>
                                          </p:stCondLst>
                                        </p:cTn>
                                        <p:tgtEl>
                                          <p:spTgt spid="50"/>
                                        </p:tgtEl>
                                        <p:attrNameLst>
                                          <p:attrName>style.visibility</p:attrName>
                                        </p:attrNameLst>
                                      </p:cBhvr>
                                      <p:to>
                                        <p:strVal val="visible"/>
                                      </p:to>
                                    </p:set>
                                    <p:animEffect transition="in" filter="checkerboard(across)">
                                      <p:cBhvr>
                                        <p:cTn id="135" dur="500"/>
                                        <p:tgtEl>
                                          <p:spTgt spid="50"/>
                                        </p:tgtEl>
                                      </p:cBhvr>
                                    </p:animEffect>
                                  </p:childTnLst>
                                </p:cTn>
                              </p:par>
                              <p:par>
                                <p:cTn id="136" presetID="5" presetClass="entr" presetSubtype="10" fill="hold" grpId="0" nodeType="withEffect">
                                  <p:stCondLst>
                                    <p:cond delay="0"/>
                                  </p:stCondLst>
                                  <p:childTnLst>
                                    <p:set>
                                      <p:cBhvr>
                                        <p:cTn id="137" dur="1" fill="hold">
                                          <p:stCondLst>
                                            <p:cond delay="0"/>
                                          </p:stCondLst>
                                        </p:cTn>
                                        <p:tgtEl>
                                          <p:spTgt spid="51"/>
                                        </p:tgtEl>
                                        <p:attrNameLst>
                                          <p:attrName>style.visibility</p:attrName>
                                        </p:attrNameLst>
                                      </p:cBhvr>
                                      <p:to>
                                        <p:strVal val="visible"/>
                                      </p:to>
                                    </p:set>
                                    <p:animEffect transition="in" filter="checkerboard(across)">
                                      <p:cBhvr>
                                        <p:cTn id="138" dur="500"/>
                                        <p:tgtEl>
                                          <p:spTgt spid="51"/>
                                        </p:tgtEl>
                                      </p:cBhvr>
                                    </p:animEffect>
                                  </p:childTnLst>
                                </p:cTn>
                              </p:par>
                              <p:par>
                                <p:cTn id="139" presetID="5" presetClass="entr" presetSubtype="10" fill="hold" grpId="0" nodeType="withEffect">
                                  <p:stCondLst>
                                    <p:cond delay="0"/>
                                  </p:stCondLst>
                                  <p:childTnLst>
                                    <p:set>
                                      <p:cBhvr>
                                        <p:cTn id="140" dur="1" fill="hold">
                                          <p:stCondLst>
                                            <p:cond delay="0"/>
                                          </p:stCondLst>
                                        </p:cTn>
                                        <p:tgtEl>
                                          <p:spTgt spid="23"/>
                                        </p:tgtEl>
                                        <p:attrNameLst>
                                          <p:attrName>style.visibility</p:attrName>
                                        </p:attrNameLst>
                                      </p:cBhvr>
                                      <p:to>
                                        <p:strVal val="visible"/>
                                      </p:to>
                                    </p:set>
                                    <p:animEffect transition="in" filter="checkerboard(across)">
                                      <p:cBhvr>
                                        <p:cTn id="141" dur="500"/>
                                        <p:tgtEl>
                                          <p:spTgt spid="23"/>
                                        </p:tgtEl>
                                      </p:cBhvr>
                                    </p:animEffect>
                                  </p:childTnLst>
                                </p:cTn>
                              </p:par>
                              <p:par>
                                <p:cTn id="142" presetID="5" presetClass="entr" presetSubtype="10" fill="hold" grpId="0" nodeType="withEffect">
                                  <p:stCondLst>
                                    <p:cond delay="0"/>
                                  </p:stCondLst>
                                  <p:childTnLst>
                                    <p:set>
                                      <p:cBhvr>
                                        <p:cTn id="143" dur="1" fill="hold">
                                          <p:stCondLst>
                                            <p:cond delay="0"/>
                                          </p:stCondLst>
                                        </p:cTn>
                                        <p:tgtEl>
                                          <p:spTgt spid="31"/>
                                        </p:tgtEl>
                                        <p:attrNameLst>
                                          <p:attrName>style.visibility</p:attrName>
                                        </p:attrNameLst>
                                      </p:cBhvr>
                                      <p:to>
                                        <p:strVal val="visible"/>
                                      </p:to>
                                    </p:set>
                                    <p:animEffect transition="in" filter="checkerboard(across)">
                                      <p:cBhvr>
                                        <p:cTn id="144" dur="500"/>
                                        <p:tgtEl>
                                          <p:spTgt spid="31"/>
                                        </p:tgtEl>
                                      </p:cBhvr>
                                    </p:animEffect>
                                  </p:childTnLst>
                                </p:cTn>
                              </p:par>
                              <p:par>
                                <p:cTn id="145" presetID="5" presetClass="entr" presetSubtype="10" fill="hold" grpId="0" nodeType="withEffect">
                                  <p:stCondLst>
                                    <p:cond delay="0"/>
                                  </p:stCondLst>
                                  <p:childTnLst>
                                    <p:set>
                                      <p:cBhvr>
                                        <p:cTn id="146" dur="1" fill="hold">
                                          <p:stCondLst>
                                            <p:cond delay="0"/>
                                          </p:stCondLst>
                                        </p:cTn>
                                        <p:tgtEl>
                                          <p:spTgt spid="45"/>
                                        </p:tgtEl>
                                        <p:attrNameLst>
                                          <p:attrName>style.visibility</p:attrName>
                                        </p:attrNameLst>
                                      </p:cBhvr>
                                      <p:to>
                                        <p:strVal val="visible"/>
                                      </p:to>
                                    </p:set>
                                    <p:animEffect transition="in" filter="checkerboard(across)">
                                      <p:cBhvr>
                                        <p:cTn id="147" dur="500"/>
                                        <p:tgtEl>
                                          <p:spTgt spid="45"/>
                                        </p:tgtEl>
                                      </p:cBhvr>
                                    </p:animEffect>
                                  </p:childTnLst>
                                </p:cTn>
                              </p:par>
                              <p:par>
                                <p:cTn id="148" presetID="5" presetClass="entr" presetSubtype="10" fill="hold" grpId="0" nodeType="withEffect">
                                  <p:stCondLst>
                                    <p:cond delay="0"/>
                                  </p:stCondLst>
                                  <p:childTnLst>
                                    <p:set>
                                      <p:cBhvr>
                                        <p:cTn id="149" dur="1" fill="hold">
                                          <p:stCondLst>
                                            <p:cond delay="0"/>
                                          </p:stCondLst>
                                        </p:cTn>
                                        <p:tgtEl>
                                          <p:spTgt spid="46"/>
                                        </p:tgtEl>
                                        <p:attrNameLst>
                                          <p:attrName>style.visibility</p:attrName>
                                        </p:attrNameLst>
                                      </p:cBhvr>
                                      <p:to>
                                        <p:strVal val="visible"/>
                                      </p:to>
                                    </p:set>
                                    <p:animEffect transition="in" filter="checkerboard(across)">
                                      <p:cBhvr>
                                        <p:cTn id="150" dur="500"/>
                                        <p:tgtEl>
                                          <p:spTgt spid="46"/>
                                        </p:tgtEl>
                                      </p:cBhvr>
                                    </p:animEffect>
                                  </p:childTnLst>
                                </p:cTn>
                              </p:par>
                              <p:par>
                                <p:cTn id="151" presetID="5" presetClass="entr" presetSubtype="10" fill="hold" grpId="0" nodeType="withEffect">
                                  <p:stCondLst>
                                    <p:cond delay="0"/>
                                  </p:stCondLst>
                                  <p:childTnLst>
                                    <p:set>
                                      <p:cBhvr>
                                        <p:cTn id="152" dur="1" fill="hold">
                                          <p:stCondLst>
                                            <p:cond delay="0"/>
                                          </p:stCondLst>
                                        </p:cTn>
                                        <p:tgtEl>
                                          <p:spTgt spid="32"/>
                                        </p:tgtEl>
                                        <p:attrNameLst>
                                          <p:attrName>style.visibility</p:attrName>
                                        </p:attrNameLst>
                                      </p:cBhvr>
                                      <p:to>
                                        <p:strVal val="visible"/>
                                      </p:to>
                                    </p:set>
                                    <p:animEffect transition="in" filter="checkerboard(across)">
                                      <p:cBhvr>
                                        <p:cTn id="153" dur="500"/>
                                        <p:tgtEl>
                                          <p:spTgt spid="32"/>
                                        </p:tgtEl>
                                      </p:cBhvr>
                                    </p:animEffect>
                                  </p:childTnLst>
                                </p:cTn>
                              </p:par>
                              <p:par>
                                <p:cTn id="154" presetID="5" presetClass="entr" presetSubtype="10" fill="hold" grpId="0" nodeType="withEffect">
                                  <p:stCondLst>
                                    <p:cond delay="0"/>
                                  </p:stCondLst>
                                  <p:childTnLst>
                                    <p:set>
                                      <p:cBhvr>
                                        <p:cTn id="155" dur="1" fill="hold">
                                          <p:stCondLst>
                                            <p:cond delay="0"/>
                                          </p:stCondLst>
                                        </p:cTn>
                                        <p:tgtEl>
                                          <p:spTgt spid="34"/>
                                        </p:tgtEl>
                                        <p:attrNameLst>
                                          <p:attrName>style.visibility</p:attrName>
                                        </p:attrNameLst>
                                      </p:cBhvr>
                                      <p:to>
                                        <p:strVal val="visible"/>
                                      </p:to>
                                    </p:set>
                                    <p:animEffect transition="in" filter="checkerboard(across)">
                                      <p:cBhvr>
                                        <p:cTn id="156" dur="500"/>
                                        <p:tgtEl>
                                          <p:spTgt spid="34"/>
                                        </p:tgtEl>
                                      </p:cBhvr>
                                    </p:animEffect>
                                  </p:childTnLst>
                                </p:cTn>
                              </p:par>
                              <p:par>
                                <p:cTn id="157" presetID="5" presetClass="entr" presetSubtype="10" fill="hold" grpId="0" nodeType="withEffect">
                                  <p:stCondLst>
                                    <p:cond delay="0"/>
                                  </p:stCondLst>
                                  <p:childTnLst>
                                    <p:set>
                                      <p:cBhvr>
                                        <p:cTn id="158" dur="1" fill="hold">
                                          <p:stCondLst>
                                            <p:cond delay="0"/>
                                          </p:stCondLst>
                                        </p:cTn>
                                        <p:tgtEl>
                                          <p:spTgt spid="35"/>
                                        </p:tgtEl>
                                        <p:attrNameLst>
                                          <p:attrName>style.visibility</p:attrName>
                                        </p:attrNameLst>
                                      </p:cBhvr>
                                      <p:to>
                                        <p:strVal val="visible"/>
                                      </p:to>
                                    </p:set>
                                    <p:animEffect transition="in" filter="checkerboard(across)">
                                      <p:cBhvr>
                                        <p:cTn id="15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build="p"/>
      <p:bldP spid="2"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3" grpId="0" animBg="1"/>
      <p:bldP spid="4" grpId="0" animBg="1"/>
      <p:bldP spid="27" grpId="0" animBg="1"/>
      <p:bldP spid="28" grpId="0" animBg="1"/>
      <p:bldP spid="29" grpId="0" animBg="1"/>
      <p:bldP spid="30" grpId="0" animBg="1"/>
      <p:bldP spid="31" grpId="0" animBg="1"/>
      <p:bldP spid="32" grpId="0" animBg="1"/>
      <p:bldP spid="2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pPr eaLnBrk="1" hangingPunct="1"/>
            <a:r>
              <a:rPr lang="en-US" altLang="en-US"/>
              <a:t>4. Adaptive Reasoning </a:t>
            </a:r>
          </a:p>
        </p:txBody>
      </p:sp>
      <p:sp>
        <p:nvSpPr>
          <p:cNvPr id="3" name="Content Placeholder 2"/>
          <p:cNvSpPr>
            <a:spLocks noGrp="1"/>
          </p:cNvSpPr>
          <p:nvPr>
            <p:ph idx="1"/>
          </p:nvPr>
        </p:nvSpPr>
        <p:spPr>
          <a:xfrm>
            <a:off x="838199" y="1627322"/>
            <a:ext cx="9896061" cy="5103678"/>
          </a:xfrm>
        </p:spPr>
        <p:txBody>
          <a:bodyPr>
            <a:normAutofit/>
          </a:bodyPr>
          <a:lstStyle/>
          <a:p>
            <a:r>
              <a:rPr lang="en-US" altLang="en-US" sz="2400" b="1" dirty="0"/>
              <a:t>C</a:t>
            </a:r>
            <a:r>
              <a:rPr lang="en-US" altLang="en-US" sz="2400" b="1" dirty="0" smtClean="0"/>
              <a:t>apacity </a:t>
            </a:r>
            <a:r>
              <a:rPr lang="en-US" altLang="en-US" sz="2400" b="1" dirty="0"/>
              <a:t>for </a:t>
            </a:r>
            <a:r>
              <a:rPr lang="en-US" altLang="en-US" sz="2400" b="1" i="1" dirty="0"/>
              <a:t>logical thought</a:t>
            </a:r>
            <a:r>
              <a:rPr lang="en-US" altLang="en-US" sz="2400" b="1" dirty="0"/>
              <a:t>, reflection, </a:t>
            </a:r>
            <a:r>
              <a:rPr lang="en-US" altLang="en-US" sz="2400" b="1" i="1" dirty="0"/>
              <a:t>explanation</a:t>
            </a:r>
            <a:r>
              <a:rPr lang="en-US" altLang="en-US" sz="2400" b="1" dirty="0"/>
              <a:t>, and </a:t>
            </a:r>
            <a:r>
              <a:rPr lang="en-US" altLang="en-US" sz="2400" b="1" i="1" dirty="0"/>
              <a:t>justification </a:t>
            </a:r>
            <a:r>
              <a:rPr lang="en-US" sz="2400" b="1" dirty="0"/>
              <a:t>or to extend from something known to something not yet </a:t>
            </a:r>
            <a:r>
              <a:rPr lang="en-US" sz="2400" b="1" dirty="0" smtClean="0"/>
              <a:t>known</a:t>
            </a:r>
            <a:r>
              <a:rPr lang="en-US" sz="2400" b="1" dirty="0"/>
              <a:t>.</a:t>
            </a:r>
            <a:endParaRPr lang="en-US" altLang="en-US" sz="2400" b="1" dirty="0"/>
          </a:p>
          <a:p>
            <a:pPr eaLnBrk="1" hangingPunct="1">
              <a:defRPr/>
            </a:pPr>
            <a:r>
              <a:rPr lang="en-US" sz="2400" dirty="0" smtClean="0"/>
              <a:t>Reasoning </a:t>
            </a:r>
            <a:r>
              <a:rPr lang="en-US" sz="2400" dirty="0"/>
              <a:t>is the “glue” that holds math together.</a:t>
            </a:r>
          </a:p>
          <a:p>
            <a:pPr eaLnBrk="1" hangingPunct="1">
              <a:defRPr/>
            </a:pPr>
            <a:r>
              <a:rPr lang="en-US" sz="2400" dirty="0"/>
              <a:t>Thinking about the logical relationships between concepts and situations, students can see how elements of a problem fit together. </a:t>
            </a:r>
          </a:p>
          <a:p>
            <a:pPr eaLnBrk="1" hangingPunct="1">
              <a:defRPr/>
            </a:pPr>
            <a:r>
              <a:rPr lang="en-US" sz="2400" dirty="0"/>
              <a:t>CCSS-M describe reasoning as “making conjectures and build a logical progression of statements to explore the truth of their conjectures” and also emphasize students’ ability  to “justify their conclusions, communicate them to others, and respond to the arguments of others”</a:t>
            </a:r>
          </a:p>
          <a:p>
            <a:pPr eaLnBrk="1" hangingPunct="1">
              <a:defRPr/>
            </a:pPr>
            <a:r>
              <a:rPr lang="en-US" sz="2400" dirty="0"/>
              <a:t>Ball and Bass (2003) have argued that reasoning is as fundamental to knowing and using mathematics as comprehension of text is to reading.</a:t>
            </a:r>
          </a:p>
        </p:txBody>
      </p:sp>
    </p:spTree>
    <p:extLst>
      <p:ext uri="{BB962C8B-B14F-4D97-AF65-F5344CB8AC3E}">
        <p14:creationId xmlns:p14="http://schemas.microsoft.com/office/powerpoint/2010/main" val="9531681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1905001" y="244475"/>
            <a:ext cx="7864475" cy="1339850"/>
          </a:xfrm>
        </p:spPr>
        <p:txBody>
          <a:bodyPr/>
          <a:lstStyle/>
          <a:p>
            <a:r>
              <a:rPr lang="en-US" altLang="en-US" b="1" dirty="0" smtClean="0"/>
              <a:t>Adaptive </a:t>
            </a:r>
            <a:r>
              <a:rPr lang="en-US" altLang="en-US" b="1" dirty="0"/>
              <a:t>Reasoning </a:t>
            </a:r>
          </a:p>
        </p:txBody>
      </p:sp>
      <p:sp>
        <p:nvSpPr>
          <p:cNvPr id="103426" name="Content Placeholder 2"/>
          <p:cNvSpPr>
            <a:spLocks noGrp="1"/>
          </p:cNvSpPr>
          <p:nvPr>
            <p:ph idx="1"/>
          </p:nvPr>
        </p:nvSpPr>
        <p:spPr>
          <a:xfrm>
            <a:off x="1536192" y="1694688"/>
            <a:ext cx="9131808" cy="4371150"/>
          </a:xfrm>
        </p:spPr>
        <p:txBody>
          <a:bodyPr/>
          <a:lstStyle/>
          <a:p>
            <a:pPr eaLnBrk="1" hangingPunct="1"/>
            <a:r>
              <a:rPr lang="en-US" altLang="en-US" sz="2400" dirty="0"/>
              <a:t>Best way to improve reasoning is to explain or justify a solution to others. </a:t>
            </a:r>
          </a:p>
          <a:p>
            <a:pPr eaLnBrk="1" hangingPunct="1"/>
            <a:r>
              <a:rPr lang="en-US" altLang="en-US" sz="2400" dirty="0"/>
              <a:t>Exp1: Instead of asking for the corrects answer, we ask, “Why do you think the answer is correct?”</a:t>
            </a:r>
          </a:p>
          <a:p>
            <a:endParaRPr lang="en-US" altLang="en-US" dirty="0"/>
          </a:p>
        </p:txBody>
      </p:sp>
    </p:spTree>
    <p:extLst>
      <p:ext uri="{BB962C8B-B14F-4D97-AF65-F5344CB8AC3E}">
        <p14:creationId xmlns:p14="http://schemas.microsoft.com/office/powerpoint/2010/main" val="18163892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1828800" y="244475"/>
            <a:ext cx="8610600" cy="1339850"/>
          </a:xfrm>
        </p:spPr>
        <p:txBody>
          <a:bodyPr/>
          <a:lstStyle/>
          <a:p>
            <a:pPr eaLnBrk="1" hangingPunct="1"/>
            <a:r>
              <a:rPr lang="en-US" altLang="en-US" sz="4000" b="1" dirty="0"/>
              <a:t>5. </a:t>
            </a:r>
            <a:r>
              <a:rPr lang="en-US" altLang="en-US" sz="4000" b="1" dirty="0" smtClean="0"/>
              <a:t>Productive </a:t>
            </a:r>
            <a:r>
              <a:rPr lang="en-US" altLang="en-US" sz="4000" b="1" dirty="0"/>
              <a:t>Dispositions</a:t>
            </a:r>
          </a:p>
        </p:txBody>
      </p:sp>
      <p:sp>
        <p:nvSpPr>
          <p:cNvPr id="3" name="Content Placeholder 2"/>
          <p:cNvSpPr>
            <a:spLocks noGrp="1"/>
          </p:cNvSpPr>
          <p:nvPr>
            <p:ph idx="1"/>
          </p:nvPr>
        </p:nvSpPr>
        <p:spPr>
          <a:xfrm>
            <a:off x="1442830" y="1279041"/>
            <a:ext cx="9382540" cy="5207000"/>
          </a:xfrm>
        </p:spPr>
        <p:txBody>
          <a:bodyPr>
            <a:normAutofit lnSpcReduction="10000"/>
          </a:bodyPr>
          <a:lstStyle/>
          <a:p>
            <a:pPr eaLnBrk="1" hangingPunct="1">
              <a:defRPr/>
            </a:pPr>
            <a:r>
              <a:rPr lang="en-US" sz="2400" dirty="0"/>
              <a:t>Seeing mathematics as sensible, useful, and doable—if you work at it—and being willing to do the work.</a:t>
            </a:r>
          </a:p>
          <a:p>
            <a:pPr eaLnBrk="1" hangingPunct="1">
              <a:defRPr/>
            </a:pPr>
            <a:r>
              <a:rPr lang="en-US" sz="2400" dirty="0"/>
              <a:t>Engaging students in mathematical activity is the key to success.</a:t>
            </a:r>
          </a:p>
          <a:p>
            <a:pPr eaLnBrk="1" hangingPunct="1">
              <a:defRPr/>
            </a:pPr>
            <a:r>
              <a:rPr lang="en-US" sz="2400" dirty="0"/>
              <a:t>Math proficiency goes beyond being able to understand, compute, apply, and reason.</a:t>
            </a:r>
          </a:p>
          <a:p>
            <a:pPr eaLnBrk="1" hangingPunct="1">
              <a:defRPr/>
            </a:pPr>
            <a:r>
              <a:rPr lang="en-US" sz="2400" dirty="0"/>
              <a:t>Students engaged with math see themselves as effective learners, doers, and users of math.</a:t>
            </a:r>
          </a:p>
          <a:p>
            <a:pPr eaLnBrk="1" hangingPunct="1">
              <a:defRPr/>
            </a:pPr>
            <a:r>
              <a:rPr lang="en-US" sz="2400" dirty="0"/>
              <a:t>Engaging requires frequent opportunities to make sense of math, and recognize benefits of perseverance. Also builds confidence.</a:t>
            </a:r>
          </a:p>
          <a:p>
            <a:pPr eaLnBrk="1" hangingPunct="1">
              <a:defRPr/>
            </a:pPr>
            <a:r>
              <a:rPr lang="en-US" sz="2400" dirty="0"/>
              <a:t>Growth Mindset (Fixed vs. Growth</a:t>
            </a:r>
            <a:r>
              <a:rPr lang="en-US" sz="2400" dirty="0" smtClean="0"/>
              <a:t>)</a:t>
            </a:r>
          </a:p>
          <a:p>
            <a:pPr eaLnBrk="1" hangingPunct="1">
              <a:defRPr/>
            </a:pPr>
            <a:r>
              <a:rPr lang="en-US" sz="2400" dirty="0" err="1" smtClean="0"/>
              <a:t>Exp</a:t>
            </a:r>
            <a:r>
              <a:rPr lang="en-US" sz="2400" dirty="0" smtClean="0"/>
              <a:t>: Develop story problems using known contexts.</a:t>
            </a:r>
            <a:endParaRPr lang="en-US" sz="2400" dirty="0"/>
          </a:p>
          <a:p>
            <a:pPr eaLnBrk="1" hangingPunct="1">
              <a:defRPr/>
            </a:pPr>
            <a:r>
              <a:rPr lang="en-US" sz="2400" dirty="0" err="1"/>
              <a:t>Exp</a:t>
            </a:r>
            <a:r>
              <a:rPr lang="en-US" sz="2400" dirty="0"/>
              <a:t>: Organize for small victories—to experience success</a:t>
            </a:r>
          </a:p>
        </p:txBody>
      </p:sp>
    </p:spTree>
    <p:extLst>
      <p:ext uri="{BB962C8B-B14F-4D97-AF65-F5344CB8AC3E}">
        <p14:creationId xmlns:p14="http://schemas.microsoft.com/office/powerpoint/2010/main" val="15732422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r>
              <a:rPr lang="en-US" altLang="en-US" dirty="0"/>
              <a:t>Mathematical </a:t>
            </a:r>
            <a:r>
              <a:rPr lang="en-US" altLang="en-US" dirty="0" smtClean="0"/>
              <a:t>Proficiency Strands</a:t>
            </a:r>
            <a:endParaRPr lang="en-US" altLang="en-US" dirty="0"/>
          </a:p>
        </p:txBody>
      </p:sp>
      <p:sp>
        <p:nvSpPr>
          <p:cNvPr id="61442" name="Content Placeholder 2"/>
          <p:cNvSpPr>
            <a:spLocks noGrp="1"/>
          </p:cNvSpPr>
          <p:nvPr>
            <p:ph idx="1"/>
          </p:nvPr>
        </p:nvSpPr>
        <p:spPr>
          <a:xfrm>
            <a:off x="1097280" y="1874516"/>
            <a:ext cx="10256520" cy="4983483"/>
          </a:xfrm>
        </p:spPr>
        <p:txBody>
          <a:bodyPr>
            <a:noAutofit/>
          </a:bodyPr>
          <a:lstStyle/>
          <a:p>
            <a:r>
              <a:rPr lang="en-US" altLang="en-US" sz="2400" dirty="0"/>
              <a:t>(1) </a:t>
            </a:r>
            <a:r>
              <a:rPr lang="en-US" altLang="en-US" sz="2400" b="1" dirty="0"/>
              <a:t>conceptual understanding: </a:t>
            </a:r>
            <a:r>
              <a:rPr lang="en-US" altLang="en-US" sz="2400" dirty="0"/>
              <a:t>comprehension of mathematical </a:t>
            </a:r>
            <a:r>
              <a:rPr lang="en-US" altLang="en-US" sz="2400" b="1" i="1" dirty="0"/>
              <a:t>concepts</a:t>
            </a:r>
            <a:r>
              <a:rPr lang="en-US" altLang="en-US" sz="2400" dirty="0"/>
              <a:t>, </a:t>
            </a:r>
            <a:r>
              <a:rPr lang="en-US" altLang="en-US" sz="2400" b="1" dirty="0"/>
              <a:t>operations</a:t>
            </a:r>
            <a:r>
              <a:rPr lang="en-US" altLang="en-US" sz="2400" dirty="0"/>
              <a:t>, and </a:t>
            </a:r>
            <a:r>
              <a:rPr lang="en-US" altLang="en-US" sz="2400" b="1" i="1" dirty="0"/>
              <a:t>relations</a:t>
            </a:r>
            <a:r>
              <a:rPr lang="en-US" altLang="en-US" sz="2400" dirty="0"/>
              <a:t>; </a:t>
            </a:r>
          </a:p>
          <a:p>
            <a:r>
              <a:rPr lang="en-US" altLang="en-US" sz="2400" dirty="0"/>
              <a:t>(2) </a:t>
            </a:r>
            <a:r>
              <a:rPr lang="en-US" altLang="en-US" sz="2400" b="1" dirty="0"/>
              <a:t>procedural fluency</a:t>
            </a:r>
            <a:r>
              <a:rPr lang="en-US" altLang="en-US" sz="2400" dirty="0"/>
              <a:t>: skill in </a:t>
            </a:r>
            <a:r>
              <a:rPr lang="en-US" altLang="en-US" sz="2400" b="1" dirty="0"/>
              <a:t>carrying out procedures flexibly</a:t>
            </a:r>
            <a:r>
              <a:rPr lang="en-US" altLang="en-US" sz="2400" dirty="0"/>
              <a:t>, </a:t>
            </a:r>
            <a:r>
              <a:rPr lang="en-US" altLang="en-US" sz="2400" b="1" dirty="0"/>
              <a:t>accurately</a:t>
            </a:r>
            <a:r>
              <a:rPr lang="en-US" altLang="en-US" sz="2400" dirty="0"/>
              <a:t>, </a:t>
            </a:r>
            <a:r>
              <a:rPr lang="en-US" altLang="en-US" sz="2400" b="1" dirty="0"/>
              <a:t>efficiently</a:t>
            </a:r>
            <a:r>
              <a:rPr lang="en-US" altLang="en-US" sz="2400" dirty="0"/>
              <a:t>, and appropriately; </a:t>
            </a:r>
          </a:p>
          <a:p>
            <a:r>
              <a:rPr lang="en-US" altLang="en-US" sz="2400" dirty="0"/>
              <a:t>(3) </a:t>
            </a:r>
            <a:r>
              <a:rPr lang="en-US" altLang="en-US" sz="2400" b="1" dirty="0"/>
              <a:t>strategic competence</a:t>
            </a:r>
            <a:r>
              <a:rPr lang="en-US" altLang="en-US" sz="2400" dirty="0"/>
              <a:t>: ability to formulate, </a:t>
            </a:r>
            <a:r>
              <a:rPr lang="en-US" altLang="en-US" sz="2400" b="1" i="1" dirty="0"/>
              <a:t>represent</a:t>
            </a:r>
            <a:r>
              <a:rPr lang="en-US" altLang="en-US" sz="2400" dirty="0"/>
              <a:t>, and </a:t>
            </a:r>
            <a:r>
              <a:rPr lang="en-US" altLang="en-US" sz="2400" b="1" i="1" dirty="0"/>
              <a:t>solve</a:t>
            </a:r>
            <a:r>
              <a:rPr lang="en-US" altLang="en-US" sz="2400" dirty="0"/>
              <a:t> </a:t>
            </a:r>
            <a:r>
              <a:rPr lang="en-US" altLang="en-US" sz="2400" b="1" dirty="0"/>
              <a:t>mathematical problems</a:t>
            </a:r>
            <a:r>
              <a:rPr lang="en-US" altLang="en-US" sz="2400" dirty="0"/>
              <a:t>; </a:t>
            </a:r>
          </a:p>
          <a:p>
            <a:r>
              <a:rPr lang="en-US" altLang="en-US" sz="2400" dirty="0"/>
              <a:t>(4) </a:t>
            </a:r>
            <a:r>
              <a:rPr lang="en-US" altLang="en-US" sz="2400" b="1" dirty="0"/>
              <a:t>adaptive reasoning: </a:t>
            </a:r>
            <a:r>
              <a:rPr lang="en-US" altLang="en-US" sz="2400" dirty="0"/>
              <a:t>capacity for </a:t>
            </a:r>
            <a:r>
              <a:rPr lang="en-US" altLang="en-US" sz="2400" b="1" i="1" dirty="0"/>
              <a:t>logical thought</a:t>
            </a:r>
            <a:r>
              <a:rPr lang="en-US" altLang="en-US" sz="2400" dirty="0"/>
              <a:t>, reflection, </a:t>
            </a:r>
            <a:r>
              <a:rPr lang="en-US" altLang="en-US" sz="2400" b="1" i="1" dirty="0"/>
              <a:t>explanation</a:t>
            </a:r>
            <a:r>
              <a:rPr lang="en-US" altLang="en-US" sz="2400" dirty="0"/>
              <a:t>, and </a:t>
            </a:r>
            <a:r>
              <a:rPr lang="en-US" altLang="en-US" sz="2400" b="1" i="1" dirty="0"/>
              <a:t>justification</a:t>
            </a:r>
            <a:r>
              <a:rPr lang="en-US" altLang="en-US" sz="2400" dirty="0"/>
              <a:t>; and, </a:t>
            </a:r>
          </a:p>
          <a:p>
            <a:r>
              <a:rPr lang="en-US" altLang="en-US" sz="2400" dirty="0"/>
              <a:t>(5) </a:t>
            </a:r>
            <a:r>
              <a:rPr lang="en-US" altLang="en-US" sz="2400" b="1" dirty="0"/>
              <a:t>productive disposition: </a:t>
            </a:r>
            <a:r>
              <a:rPr lang="en-US" altLang="en-US" sz="2400" dirty="0"/>
              <a:t>habitual inclination to see mathematics as </a:t>
            </a:r>
            <a:r>
              <a:rPr lang="en-US" altLang="en-US" sz="2400" b="1" i="1" dirty="0"/>
              <a:t>sensible</a:t>
            </a:r>
            <a:r>
              <a:rPr lang="en-US" altLang="en-US" sz="2400" dirty="0"/>
              <a:t>, </a:t>
            </a:r>
            <a:r>
              <a:rPr lang="en-US" altLang="en-US" sz="2400" b="1" i="1" dirty="0"/>
              <a:t>useful</a:t>
            </a:r>
            <a:r>
              <a:rPr lang="en-US" altLang="en-US" sz="2400" dirty="0"/>
              <a:t>, and </a:t>
            </a:r>
            <a:r>
              <a:rPr lang="en-US" altLang="en-US" sz="2400" b="1" i="1" dirty="0"/>
              <a:t>worthwhile</a:t>
            </a:r>
            <a:r>
              <a:rPr lang="en-US" altLang="en-US" sz="2400" dirty="0"/>
              <a:t>, coupled with a belief in diligence and one’s </a:t>
            </a:r>
            <a:r>
              <a:rPr lang="en-US" altLang="en-US" sz="2400" b="1" i="1" dirty="0"/>
              <a:t>own efficacy </a:t>
            </a:r>
          </a:p>
        </p:txBody>
      </p:sp>
    </p:spTree>
    <p:extLst>
      <p:ext uri="{BB962C8B-B14F-4D97-AF65-F5344CB8AC3E}">
        <p14:creationId xmlns:p14="http://schemas.microsoft.com/office/powerpoint/2010/main" val="16645902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5961D159-A26B-B44E-A6C0-A440BEFEEAE3}"/>
              </a:ext>
            </a:extLst>
          </p:cNvPr>
          <p:cNvSpPr>
            <a:spLocks noGrp="1"/>
          </p:cNvSpPr>
          <p:nvPr>
            <p:ph type="ctrTitle"/>
          </p:nvPr>
        </p:nvSpPr>
        <p:spPr/>
        <p:txBody>
          <a:bodyPr/>
          <a:lstStyle/>
          <a:p>
            <a:r>
              <a:rPr lang="en-US" dirty="0"/>
              <a:t>Using Stories to </a:t>
            </a:r>
            <a:br>
              <a:rPr lang="en-US" dirty="0"/>
            </a:br>
            <a:r>
              <a:rPr lang="en-US" dirty="0"/>
              <a:t>Support Math Learning  </a:t>
            </a:r>
          </a:p>
        </p:txBody>
      </p:sp>
      <p:sp>
        <p:nvSpPr>
          <p:cNvPr id="6" name="Subtitle 5">
            <a:extLst>
              <a:ext uri="{FF2B5EF4-FFF2-40B4-BE49-F238E27FC236}">
                <a16:creationId xmlns="" xmlns:a16="http://schemas.microsoft.com/office/drawing/2014/main" id="{13DB1DB7-A017-744C-BCB7-628D67E1C9A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897307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MALLI </a:t>
            </a:r>
            <a:r>
              <a:rPr lang="en-US" b="1" dirty="0" smtClean="0"/>
              <a:t>Teaching </a:t>
            </a:r>
            <a:r>
              <a:rPr lang="en-US" b="1" dirty="0"/>
              <a:t>P</a:t>
            </a:r>
            <a:r>
              <a:rPr lang="en-US" b="1" dirty="0" smtClean="0"/>
              <a:t>ractices</a:t>
            </a:r>
            <a:endParaRPr lang="en-US" b="1" dirty="0"/>
          </a:p>
        </p:txBody>
      </p:sp>
      <p:graphicFrame>
        <p:nvGraphicFramePr>
          <p:cNvPr id="4" name="Diagram 3"/>
          <p:cNvGraphicFramePr/>
          <p:nvPr/>
        </p:nvGraphicFramePr>
        <p:xfrm>
          <a:off x="1775791" y="1828799"/>
          <a:ext cx="7964557" cy="48900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23292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4881" y="365125"/>
            <a:ext cx="10828823" cy="1325563"/>
          </a:xfrm>
        </p:spPr>
        <p:txBody>
          <a:bodyPr>
            <a:normAutofit/>
          </a:bodyPr>
          <a:lstStyle/>
          <a:p>
            <a:r>
              <a:rPr lang="en-US" dirty="0"/>
              <a:t>Example 1</a:t>
            </a:r>
            <a:r>
              <a:rPr lang="en-US" dirty="0" smtClean="0"/>
              <a:t>. (Kindergarten) </a:t>
            </a:r>
            <a:endParaRPr lang="en-US" dirty="0"/>
          </a:p>
        </p:txBody>
      </p:sp>
      <p:sp>
        <p:nvSpPr>
          <p:cNvPr id="4" name="Content Placeholder 3"/>
          <p:cNvSpPr>
            <a:spLocks noGrp="1"/>
          </p:cNvSpPr>
          <p:nvPr>
            <p:ph sz="half" idx="1"/>
          </p:nvPr>
        </p:nvSpPr>
        <p:spPr>
          <a:xfrm>
            <a:off x="1580826" y="2288469"/>
            <a:ext cx="9290373" cy="3141486"/>
          </a:xfrm>
        </p:spPr>
        <p:txBody>
          <a:bodyPr>
            <a:normAutofit/>
          </a:bodyPr>
          <a:lstStyle/>
          <a:p>
            <a:pPr marL="0" indent="0">
              <a:buNone/>
            </a:pPr>
            <a:r>
              <a:rPr lang="en-US" sz="2800" dirty="0"/>
              <a:t>Context: </a:t>
            </a:r>
          </a:p>
          <a:p>
            <a:pPr marL="0" indent="0">
              <a:buNone/>
            </a:pPr>
            <a:endParaRPr lang="en-US" sz="2400" dirty="0"/>
          </a:p>
          <a:p>
            <a:pPr marL="0" indent="0">
              <a:buNone/>
            </a:pPr>
            <a:r>
              <a:rPr lang="en-US" sz="2400" dirty="0"/>
              <a:t>The teacher began the math lesson with a story about a woman </a:t>
            </a:r>
          </a:p>
          <a:p>
            <a:pPr marL="0" indent="0">
              <a:buNone/>
            </a:pPr>
            <a:r>
              <a:rPr lang="en-US" sz="2400" dirty="0"/>
              <a:t>who owned many cats and lived behind the school. </a:t>
            </a:r>
          </a:p>
        </p:txBody>
      </p:sp>
      <p:sp>
        <p:nvSpPr>
          <p:cNvPr id="8" name="TextBox 7"/>
          <p:cNvSpPr txBox="1"/>
          <p:nvPr/>
        </p:nvSpPr>
        <p:spPr>
          <a:xfrm>
            <a:off x="7021933" y="6409646"/>
            <a:ext cx="5645426" cy="369332"/>
          </a:xfrm>
          <a:prstGeom prst="rect">
            <a:avLst/>
          </a:prstGeom>
          <a:noFill/>
        </p:spPr>
        <p:txBody>
          <a:bodyPr wrap="square" rtlCol="0">
            <a:spAutoFit/>
          </a:bodyPr>
          <a:lstStyle/>
          <a:p>
            <a:r>
              <a:rPr lang="en-US" dirty="0"/>
              <a:t>Turner, </a:t>
            </a:r>
            <a:r>
              <a:rPr lang="en-US" dirty="0" err="1"/>
              <a:t>Celedon-Patichis</a:t>
            </a:r>
            <a:r>
              <a:rPr lang="en-US" dirty="0"/>
              <a:t>, Marshall, &amp; </a:t>
            </a:r>
            <a:r>
              <a:rPr lang="en-US" dirty="0" err="1"/>
              <a:t>Tennison</a:t>
            </a:r>
            <a:r>
              <a:rPr lang="en-US" dirty="0"/>
              <a:t>, 2008</a:t>
            </a:r>
          </a:p>
        </p:txBody>
      </p:sp>
    </p:spTree>
    <p:extLst>
      <p:ext uri="{BB962C8B-B14F-4D97-AF65-F5344CB8AC3E}">
        <p14:creationId xmlns:p14="http://schemas.microsoft.com/office/powerpoint/2010/main" val="9812530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472425" y="920353"/>
            <a:ext cx="10571108" cy="5425373"/>
          </a:xfrm>
          <a:prstGeom prst="rect">
            <a:avLst/>
          </a:prstGeom>
        </p:spPr>
      </p:pic>
      <p:sp>
        <p:nvSpPr>
          <p:cNvPr id="11" name="Rectangle 10">
            <a:extLst>
              <a:ext uri="{FF2B5EF4-FFF2-40B4-BE49-F238E27FC236}">
                <a16:creationId xmlns="" xmlns:a16="http://schemas.microsoft.com/office/drawing/2014/main" id="{871EC87E-DE1B-BA47-A0C5-80B970296144}"/>
              </a:ext>
            </a:extLst>
          </p:cNvPr>
          <p:cNvSpPr/>
          <p:nvPr/>
        </p:nvSpPr>
        <p:spPr>
          <a:xfrm>
            <a:off x="1035399" y="234042"/>
            <a:ext cx="1165447" cy="369332"/>
          </a:xfrm>
          <a:prstGeom prst="rect">
            <a:avLst/>
          </a:prstGeom>
        </p:spPr>
        <p:txBody>
          <a:bodyPr wrap="none">
            <a:spAutoFit/>
          </a:bodyPr>
          <a:lstStyle/>
          <a:p>
            <a:r>
              <a:rPr lang="en-US" b="1" dirty="0"/>
              <a:t>Example 1</a:t>
            </a:r>
          </a:p>
        </p:txBody>
      </p:sp>
      <p:grpSp>
        <p:nvGrpSpPr>
          <p:cNvPr id="3" name="Group 2"/>
          <p:cNvGrpSpPr/>
          <p:nvPr/>
        </p:nvGrpSpPr>
        <p:grpSpPr>
          <a:xfrm>
            <a:off x="889701" y="1071884"/>
            <a:ext cx="582724" cy="5273842"/>
            <a:chOff x="889701" y="1071884"/>
            <a:chExt cx="582724" cy="5273842"/>
          </a:xfrm>
        </p:grpSpPr>
        <p:sp>
          <p:nvSpPr>
            <p:cNvPr id="12" name="TextBox 11">
              <a:extLst>
                <a:ext uri="{FF2B5EF4-FFF2-40B4-BE49-F238E27FC236}">
                  <a16:creationId xmlns="" xmlns:a16="http://schemas.microsoft.com/office/drawing/2014/main" id="{3AF528FB-88C1-7842-A1C7-CB187CBEC287}"/>
                </a:ext>
              </a:extLst>
            </p:cNvPr>
            <p:cNvSpPr txBox="1"/>
            <p:nvPr/>
          </p:nvSpPr>
          <p:spPr>
            <a:xfrm>
              <a:off x="889701" y="1071884"/>
              <a:ext cx="582724" cy="477054"/>
            </a:xfrm>
            <a:prstGeom prst="rect">
              <a:avLst/>
            </a:prstGeom>
            <a:noFill/>
          </p:spPr>
          <p:txBody>
            <a:bodyPr wrap="square" rtlCol="0">
              <a:spAutoFit/>
            </a:bodyPr>
            <a:lstStyle/>
            <a:p>
              <a:r>
                <a:rPr lang="en-US" sz="2500" b="1" dirty="0"/>
                <a:t>1.</a:t>
              </a:r>
            </a:p>
          </p:txBody>
        </p:sp>
        <p:sp>
          <p:nvSpPr>
            <p:cNvPr id="13" name="TextBox 12">
              <a:extLst>
                <a:ext uri="{FF2B5EF4-FFF2-40B4-BE49-F238E27FC236}">
                  <a16:creationId xmlns="" xmlns:a16="http://schemas.microsoft.com/office/drawing/2014/main" id="{5EE58395-7406-6E4C-953F-F3D5DF00DB5B}"/>
                </a:ext>
              </a:extLst>
            </p:cNvPr>
            <p:cNvSpPr txBox="1"/>
            <p:nvPr/>
          </p:nvSpPr>
          <p:spPr>
            <a:xfrm>
              <a:off x="889701" y="3637311"/>
              <a:ext cx="582724" cy="477054"/>
            </a:xfrm>
            <a:prstGeom prst="rect">
              <a:avLst/>
            </a:prstGeom>
            <a:noFill/>
          </p:spPr>
          <p:txBody>
            <a:bodyPr wrap="square" rtlCol="0">
              <a:spAutoFit/>
            </a:bodyPr>
            <a:lstStyle/>
            <a:p>
              <a:r>
                <a:rPr lang="en-US" sz="2500" b="1" dirty="0"/>
                <a:t>2.</a:t>
              </a:r>
            </a:p>
          </p:txBody>
        </p:sp>
        <p:sp>
          <p:nvSpPr>
            <p:cNvPr id="14" name="TextBox 13">
              <a:extLst>
                <a:ext uri="{FF2B5EF4-FFF2-40B4-BE49-F238E27FC236}">
                  <a16:creationId xmlns="" xmlns:a16="http://schemas.microsoft.com/office/drawing/2014/main" id="{3C47780C-812E-C247-ABDF-A58D5A76C98D}"/>
                </a:ext>
              </a:extLst>
            </p:cNvPr>
            <p:cNvSpPr txBox="1"/>
            <p:nvPr/>
          </p:nvSpPr>
          <p:spPr>
            <a:xfrm>
              <a:off x="889701" y="4582875"/>
              <a:ext cx="582724" cy="477054"/>
            </a:xfrm>
            <a:prstGeom prst="rect">
              <a:avLst/>
            </a:prstGeom>
            <a:noFill/>
          </p:spPr>
          <p:txBody>
            <a:bodyPr wrap="square" rtlCol="0">
              <a:spAutoFit/>
            </a:bodyPr>
            <a:lstStyle/>
            <a:p>
              <a:r>
                <a:rPr lang="en-US" sz="2500" b="1" dirty="0"/>
                <a:t>3.</a:t>
              </a:r>
            </a:p>
          </p:txBody>
        </p:sp>
        <p:sp>
          <p:nvSpPr>
            <p:cNvPr id="15" name="TextBox 14">
              <a:extLst>
                <a:ext uri="{FF2B5EF4-FFF2-40B4-BE49-F238E27FC236}">
                  <a16:creationId xmlns="" xmlns:a16="http://schemas.microsoft.com/office/drawing/2014/main" id="{A6082247-67AD-8A4D-9163-F85E50E0AC07}"/>
                </a:ext>
              </a:extLst>
            </p:cNvPr>
            <p:cNvSpPr txBox="1"/>
            <p:nvPr/>
          </p:nvSpPr>
          <p:spPr>
            <a:xfrm>
              <a:off x="889701" y="5868672"/>
              <a:ext cx="582724" cy="477054"/>
            </a:xfrm>
            <a:prstGeom prst="rect">
              <a:avLst/>
            </a:prstGeom>
            <a:noFill/>
          </p:spPr>
          <p:txBody>
            <a:bodyPr wrap="square" rtlCol="0">
              <a:spAutoFit/>
            </a:bodyPr>
            <a:lstStyle/>
            <a:p>
              <a:r>
                <a:rPr lang="en-US" sz="2500" b="1" dirty="0"/>
                <a:t>4.</a:t>
              </a:r>
            </a:p>
          </p:txBody>
        </p:sp>
      </p:grpSp>
    </p:spTree>
    <p:extLst>
      <p:ext uri="{BB962C8B-B14F-4D97-AF65-F5344CB8AC3E}">
        <p14:creationId xmlns:p14="http://schemas.microsoft.com/office/powerpoint/2010/main" val="133551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681205" y="656135"/>
            <a:ext cx="8688409" cy="5850983"/>
          </a:xfrm>
          <a:prstGeom prst="rect">
            <a:avLst/>
          </a:prstGeom>
        </p:spPr>
      </p:pic>
      <p:grpSp>
        <p:nvGrpSpPr>
          <p:cNvPr id="2" name="Group 1"/>
          <p:cNvGrpSpPr/>
          <p:nvPr/>
        </p:nvGrpSpPr>
        <p:grpSpPr>
          <a:xfrm>
            <a:off x="2092270" y="656135"/>
            <a:ext cx="588936" cy="3620277"/>
            <a:chOff x="2092270" y="656135"/>
            <a:chExt cx="588936" cy="3620277"/>
          </a:xfrm>
        </p:grpSpPr>
        <p:sp>
          <p:nvSpPr>
            <p:cNvPr id="5" name="TextBox 4">
              <a:extLst>
                <a:ext uri="{FF2B5EF4-FFF2-40B4-BE49-F238E27FC236}">
                  <a16:creationId xmlns="" xmlns:a16="http://schemas.microsoft.com/office/drawing/2014/main" id="{00ADA7CE-FC88-CE44-9A70-962435DCED88}"/>
                </a:ext>
              </a:extLst>
            </p:cNvPr>
            <p:cNvSpPr txBox="1"/>
            <p:nvPr/>
          </p:nvSpPr>
          <p:spPr>
            <a:xfrm>
              <a:off x="2092270" y="656135"/>
              <a:ext cx="431528" cy="477054"/>
            </a:xfrm>
            <a:prstGeom prst="rect">
              <a:avLst/>
            </a:prstGeom>
            <a:noFill/>
          </p:spPr>
          <p:txBody>
            <a:bodyPr wrap="none" rtlCol="0">
              <a:spAutoFit/>
            </a:bodyPr>
            <a:lstStyle/>
            <a:p>
              <a:r>
                <a:rPr lang="en-US" sz="2500" b="1" dirty="0"/>
                <a:t>5.</a:t>
              </a:r>
            </a:p>
          </p:txBody>
        </p:sp>
        <p:sp>
          <p:nvSpPr>
            <p:cNvPr id="8" name="TextBox 7">
              <a:extLst>
                <a:ext uri="{FF2B5EF4-FFF2-40B4-BE49-F238E27FC236}">
                  <a16:creationId xmlns="" xmlns:a16="http://schemas.microsoft.com/office/drawing/2014/main" id="{FD33BF6A-1D12-E841-8855-E943DF96E707}"/>
                </a:ext>
              </a:extLst>
            </p:cNvPr>
            <p:cNvSpPr txBox="1"/>
            <p:nvPr/>
          </p:nvSpPr>
          <p:spPr>
            <a:xfrm>
              <a:off x="2092270" y="3322304"/>
              <a:ext cx="588936" cy="477054"/>
            </a:xfrm>
            <a:prstGeom prst="rect">
              <a:avLst/>
            </a:prstGeom>
            <a:noFill/>
          </p:spPr>
          <p:txBody>
            <a:bodyPr wrap="square" rtlCol="0">
              <a:spAutoFit/>
            </a:bodyPr>
            <a:lstStyle/>
            <a:p>
              <a:r>
                <a:rPr lang="en-US" sz="2500" b="1" dirty="0"/>
                <a:t>6.</a:t>
              </a:r>
            </a:p>
          </p:txBody>
        </p:sp>
        <p:sp>
          <p:nvSpPr>
            <p:cNvPr id="9" name="TextBox 8">
              <a:extLst>
                <a:ext uri="{FF2B5EF4-FFF2-40B4-BE49-F238E27FC236}">
                  <a16:creationId xmlns="" xmlns:a16="http://schemas.microsoft.com/office/drawing/2014/main" id="{AE132457-2BA3-0846-B1F8-CF4B77D3E208}"/>
                </a:ext>
              </a:extLst>
            </p:cNvPr>
            <p:cNvSpPr txBox="1"/>
            <p:nvPr/>
          </p:nvSpPr>
          <p:spPr>
            <a:xfrm>
              <a:off x="2092271" y="3799358"/>
              <a:ext cx="588935" cy="477054"/>
            </a:xfrm>
            <a:prstGeom prst="rect">
              <a:avLst/>
            </a:prstGeom>
            <a:noFill/>
          </p:spPr>
          <p:txBody>
            <a:bodyPr wrap="square" rtlCol="0">
              <a:spAutoFit/>
            </a:bodyPr>
            <a:lstStyle/>
            <a:p>
              <a:r>
                <a:rPr lang="en-US" sz="2500" b="1" dirty="0"/>
                <a:t>7.</a:t>
              </a:r>
            </a:p>
          </p:txBody>
        </p:sp>
      </p:grpSp>
      <p:sp>
        <p:nvSpPr>
          <p:cNvPr id="6" name="Rectangle 5">
            <a:extLst>
              <a:ext uri="{FF2B5EF4-FFF2-40B4-BE49-F238E27FC236}">
                <a16:creationId xmlns="" xmlns:a16="http://schemas.microsoft.com/office/drawing/2014/main" id="{871EC87E-DE1B-BA47-A0C5-80B970296144}"/>
              </a:ext>
            </a:extLst>
          </p:cNvPr>
          <p:cNvSpPr/>
          <p:nvPr/>
        </p:nvSpPr>
        <p:spPr>
          <a:xfrm>
            <a:off x="1142587" y="48276"/>
            <a:ext cx="1165447" cy="369332"/>
          </a:xfrm>
          <a:prstGeom prst="rect">
            <a:avLst/>
          </a:prstGeom>
        </p:spPr>
        <p:txBody>
          <a:bodyPr wrap="none">
            <a:spAutoFit/>
          </a:bodyPr>
          <a:lstStyle/>
          <a:p>
            <a:r>
              <a:rPr lang="en-US" b="1" dirty="0"/>
              <a:t>Example 1</a:t>
            </a:r>
          </a:p>
        </p:txBody>
      </p:sp>
      <p:sp>
        <p:nvSpPr>
          <p:cNvPr id="3" name="Rectangle 2"/>
          <p:cNvSpPr/>
          <p:nvPr/>
        </p:nvSpPr>
        <p:spPr>
          <a:xfrm>
            <a:off x="4865914" y="3322304"/>
            <a:ext cx="1094015" cy="477054"/>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841837" y="2876028"/>
            <a:ext cx="2514600" cy="923330"/>
          </a:xfrm>
          <a:prstGeom prst="rect">
            <a:avLst/>
          </a:prstGeom>
          <a:noFill/>
          <a:ln w="57150">
            <a:solidFill>
              <a:schemeClr val="tx1"/>
            </a:solidFill>
          </a:ln>
        </p:spPr>
        <p:txBody>
          <a:bodyPr wrap="square" rtlCol="0">
            <a:spAutoFit/>
          </a:bodyPr>
          <a:lstStyle/>
          <a:p>
            <a:r>
              <a:rPr lang="en-US" smtClean="0"/>
              <a:t>Strategic Competence (Problem Solving) </a:t>
            </a:r>
            <a:endParaRPr lang="en-US" dirty="0" smtClean="0"/>
          </a:p>
          <a:p>
            <a:r>
              <a:rPr lang="en-US" dirty="0" smtClean="0"/>
              <a:t>Procedural Fluency</a:t>
            </a:r>
            <a:endParaRPr lang="en-US" dirty="0"/>
          </a:p>
        </p:txBody>
      </p:sp>
      <p:sp>
        <p:nvSpPr>
          <p:cNvPr id="10" name="Rounded Rectangle 9"/>
          <p:cNvSpPr/>
          <p:nvPr/>
        </p:nvSpPr>
        <p:spPr>
          <a:xfrm>
            <a:off x="4735286" y="3799358"/>
            <a:ext cx="6547757" cy="1262499"/>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955471" y="4521988"/>
            <a:ext cx="1681843" cy="646331"/>
          </a:xfrm>
          <a:prstGeom prst="rect">
            <a:avLst/>
          </a:prstGeom>
          <a:noFill/>
          <a:ln w="57150">
            <a:solidFill>
              <a:schemeClr val="tx1"/>
            </a:solidFill>
          </a:ln>
        </p:spPr>
        <p:txBody>
          <a:bodyPr wrap="square" rtlCol="0">
            <a:spAutoFit/>
          </a:bodyPr>
          <a:lstStyle/>
          <a:p>
            <a:r>
              <a:rPr lang="en-US" dirty="0" smtClean="0"/>
              <a:t>Discourse</a:t>
            </a:r>
          </a:p>
          <a:p>
            <a:r>
              <a:rPr lang="en-US" dirty="0" smtClean="0"/>
              <a:t>(</a:t>
            </a:r>
            <a:r>
              <a:rPr lang="en-US" dirty="0" err="1" smtClean="0"/>
              <a:t>Revoicing</a:t>
            </a:r>
            <a:r>
              <a:rPr lang="en-US" dirty="0" smtClean="0"/>
              <a:t>)</a:t>
            </a:r>
            <a:endParaRPr lang="en-US" dirty="0"/>
          </a:p>
        </p:txBody>
      </p:sp>
    </p:spTree>
    <p:extLst>
      <p:ext uri="{BB962C8B-B14F-4D97-AF65-F5344CB8AC3E}">
        <p14:creationId xmlns:p14="http://schemas.microsoft.com/office/powerpoint/2010/main" val="151383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par>
                                <p:cTn id="21" presetID="3"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24233" y="226176"/>
            <a:ext cx="10438187" cy="1325563"/>
          </a:xfrm>
        </p:spPr>
        <p:txBody>
          <a:bodyPr/>
          <a:lstStyle/>
          <a:p>
            <a:r>
              <a:rPr lang="en-US" b="1" dirty="0"/>
              <a:t>Example 2. (1st Gr.)</a:t>
            </a:r>
          </a:p>
        </p:txBody>
      </p:sp>
      <p:sp>
        <p:nvSpPr>
          <p:cNvPr id="7" name="Content Placeholder 6"/>
          <p:cNvSpPr>
            <a:spLocks noGrp="1"/>
          </p:cNvSpPr>
          <p:nvPr>
            <p:ph idx="1"/>
          </p:nvPr>
        </p:nvSpPr>
        <p:spPr>
          <a:xfrm>
            <a:off x="1332854" y="1458749"/>
            <a:ext cx="10020946" cy="3959917"/>
          </a:xfrm>
        </p:spPr>
        <p:txBody>
          <a:bodyPr>
            <a:normAutofit/>
          </a:bodyPr>
          <a:lstStyle/>
          <a:p>
            <a:pPr marL="0" indent="0">
              <a:buNone/>
            </a:pPr>
            <a:r>
              <a:rPr lang="en-US" sz="2800" b="1" dirty="0"/>
              <a:t>Context</a:t>
            </a:r>
          </a:p>
          <a:p>
            <a:pPr marL="0" indent="0">
              <a:buNone/>
            </a:pPr>
            <a:endParaRPr lang="en-US" sz="2400" dirty="0"/>
          </a:p>
          <a:p>
            <a:r>
              <a:rPr lang="en-US" sz="2400" dirty="0"/>
              <a:t>Teacher poses a </a:t>
            </a:r>
            <a:r>
              <a:rPr lang="en-US" sz="2400" dirty="0" smtClean="0"/>
              <a:t>problem: “Alan </a:t>
            </a:r>
            <a:r>
              <a:rPr lang="en-US" sz="2400" dirty="0"/>
              <a:t>has 16 chocolates and Oscar has 6. How many more chocolates does Alan have?"</a:t>
            </a:r>
          </a:p>
          <a:p>
            <a:endParaRPr lang="en-US" sz="2400" dirty="0"/>
          </a:p>
          <a:p>
            <a:r>
              <a:rPr lang="en-US" sz="2400" dirty="0"/>
              <a:t>A student </a:t>
            </a:r>
            <a:r>
              <a:rPr lang="en-US" sz="2400" dirty="0" smtClean="0"/>
              <a:t>used </a:t>
            </a:r>
            <a:r>
              <a:rPr lang="en-US" sz="2400" dirty="0"/>
              <a:t>cubes to represent the solution to the problem. </a:t>
            </a:r>
          </a:p>
        </p:txBody>
      </p:sp>
      <p:sp>
        <p:nvSpPr>
          <p:cNvPr id="9" name="TextBox 8"/>
          <p:cNvSpPr txBox="1"/>
          <p:nvPr/>
        </p:nvSpPr>
        <p:spPr>
          <a:xfrm>
            <a:off x="8116711" y="6329629"/>
            <a:ext cx="5081595" cy="338554"/>
          </a:xfrm>
          <a:prstGeom prst="rect">
            <a:avLst/>
          </a:prstGeom>
          <a:noFill/>
        </p:spPr>
        <p:txBody>
          <a:bodyPr wrap="square" rtlCol="0">
            <a:spAutoFit/>
          </a:bodyPr>
          <a:lstStyle/>
          <a:p>
            <a:r>
              <a:rPr lang="en-US" sz="1600" dirty="0"/>
              <a:t>(</a:t>
            </a:r>
            <a:r>
              <a:rPr lang="en-US" sz="1600" dirty="0" err="1"/>
              <a:t>Musanti</a:t>
            </a:r>
            <a:r>
              <a:rPr lang="en-US" sz="1600" dirty="0"/>
              <a:t>, </a:t>
            </a:r>
            <a:r>
              <a:rPr lang="en-US" sz="1600" dirty="0" err="1"/>
              <a:t>Celedon-Pattichis</a:t>
            </a:r>
            <a:r>
              <a:rPr lang="en-US" sz="1600" dirty="0"/>
              <a:t> &amp; Marshall, 2009)</a:t>
            </a:r>
          </a:p>
        </p:txBody>
      </p:sp>
    </p:spTree>
    <p:extLst>
      <p:ext uri="{BB962C8B-B14F-4D97-AF65-F5344CB8AC3E}">
        <p14:creationId xmlns:p14="http://schemas.microsoft.com/office/powerpoint/2010/main" val="9434417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585886" y="565666"/>
            <a:ext cx="9894914" cy="5609356"/>
          </a:xfrm>
          <a:prstGeom prst="rect">
            <a:avLst/>
          </a:prstGeom>
        </p:spPr>
      </p:pic>
      <p:sp>
        <p:nvSpPr>
          <p:cNvPr id="9" name="TextBox 8"/>
          <p:cNvSpPr txBox="1"/>
          <p:nvPr/>
        </p:nvSpPr>
        <p:spPr>
          <a:xfrm>
            <a:off x="8071556" y="6419940"/>
            <a:ext cx="5623461" cy="338554"/>
          </a:xfrm>
          <a:prstGeom prst="rect">
            <a:avLst/>
          </a:prstGeom>
          <a:noFill/>
        </p:spPr>
        <p:txBody>
          <a:bodyPr wrap="square" rtlCol="0">
            <a:spAutoFit/>
          </a:bodyPr>
          <a:lstStyle/>
          <a:p>
            <a:r>
              <a:rPr lang="en-US" sz="1600" dirty="0"/>
              <a:t>(</a:t>
            </a:r>
            <a:r>
              <a:rPr lang="en-US" sz="1600" dirty="0" err="1"/>
              <a:t>Musanti</a:t>
            </a:r>
            <a:r>
              <a:rPr lang="en-US" sz="1600" dirty="0"/>
              <a:t>, </a:t>
            </a:r>
            <a:r>
              <a:rPr lang="en-US" sz="1600" dirty="0" err="1"/>
              <a:t>Celedon-Pattichis</a:t>
            </a:r>
            <a:r>
              <a:rPr lang="en-US" sz="1600" dirty="0"/>
              <a:t> &amp; Marshall, 2009)</a:t>
            </a:r>
          </a:p>
        </p:txBody>
      </p:sp>
      <p:sp>
        <p:nvSpPr>
          <p:cNvPr id="10" name="Rectangle 9">
            <a:extLst>
              <a:ext uri="{FF2B5EF4-FFF2-40B4-BE49-F238E27FC236}">
                <a16:creationId xmlns="" xmlns:a16="http://schemas.microsoft.com/office/drawing/2014/main" id="{FB9903FA-12A4-B84B-8F39-C6AB1D6FCE69}"/>
              </a:ext>
            </a:extLst>
          </p:cNvPr>
          <p:cNvSpPr/>
          <p:nvPr/>
        </p:nvSpPr>
        <p:spPr>
          <a:xfrm>
            <a:off x="306978" y="196334"/>
            <a:ext cx="1165447" cy="369332"/>
          </a:xfrm>
          <a:prstGeom prst="rect">
            <a:avLst/>
          </a:prstGeom>
        </p:spPr>
        <p:txBody>
          <a:bodyPr wrap="none">
            <a:spAutoFit/>
          </a:bodyPr>
          <a:lstStyle/>
          <a:p>
            <a:r>
              <a:rPr lang="en-US" b="1" dirty="0"/>
              <a:t>Example 2</a:t>
            </a:r>
          </a:p>
        </p:txBody>
      </p:sp>
      <p:grpSp>
        <p:nvGrpSpPr>
          <p:cNvPr id="2" name="Group 1"/>
          <p:cNvGrpSpPr/>
          <p:nvPr/>
        </p:nvGrpSpPr>
        <p:grpSpPr>
          <a:xfrm>
            <a:off x="1028986" y="565666"/>
            <a:ext cx="500169" cy="5199871"/>
            <a:chOff x="1323154" y="565666"/>
            <a:chExt cx="500169" cy="5199871"/>
          </a:xfrm>
        </p:grpSpPr>
        <p:sp>
          <p:nvSpPr>
            <p:cNvPr id="12" name="TextBox 11">
              <a:extLst>
                <a:ext uri="{FF2B5EF4-FFF2-40B4-BE49-F238E27FC236}">
                  <a16:creationId xmlns="" xmlns:a16="http://schemas.microsoft.com/office/drawing/2014/main" id="{811AC34E-8142-1F49-A27D-F09529532A08}"/>
                </a:ext>
              </a:extLst>
            </p:cNvPr>
            <p:cNvSpPr txBox="1"/>
            <p:nvPr/>
          </p:nvSpPr>
          <p:spPr>
            <a:xfrm>
              <a:off x="1340290" y="565666"/>
              <a:ext cx="431528" cy="477054"/>
            </a:xfrm>
            <a:prstGeom prst="rect">
              <a:avLst/>
            </a:prstGeom>
            <a:noFill/>
          </p:spPr>
          <p:txBody>
            <a:bodyPr wrap="none" rtlCol="0">
              <a:spAutoFit/>
            </a:bodyPr>
            <a:lstStyle/>
            <a:p>
              <a:r>
                <a:rPr lang="en-US" sz="2500" b="1" dirty="0"/>
                <a:t>1.</a:t>
              </a:r>
            </a:p>
          </p:txBody>
        </p:sp>
        <p:sp>
          <p:nvSpPr>
            <p:cNvPr id="13" name="TextBox 12">
              <a:extLst>
                <a:ext uri="{FF2B5EF4-FFF2-40B4-BE49-F238E27FC236}">
                  <a16:creationId xmlns="" xmlns:a16="http://schemas.microsoft.com/office/drawing/2014/main" id="{33468B18-4383-034F-AD7C-85B1CE6EEB8E}"/>
                </a:ext>
              </a:extLst>
            </p:cNvPr>
            <p:cNvSpPr txBox="1"/>
            <p:nvPr/>
          </p:nvSpPr>
          <p:spPr>
            <a:xfrm>
              <a:off x="1323154" y="1316377"/>
              <a:ext cx="431528" cy="477054"/>
            </a:xfrm>
            <a:prstGeom prst="rect">
              <a:avLst/>
            </a:prstGeom>
            <a:noFill/>
          </p:spPr>
          <p:txBody>
            <a:bodyPr wrap="none" rtlCol="0">
              <a:spAutoFit/>
            </a:bodyPr>
            <a:lstStyle/>
            <a:p>
              <a:r>
                <a:rPr lang="en-US" sz="2500" b="1" dirty="0"/>
                <a:t>2.</a:t>
              </a:r>
            </a:p>
          </p:txBody>
        </p:sp>
        <p:sp>
          <p:nvSpPr>
            <p:cNvPr id="14" name="TextBox 13">
              <a:extLst>
                <a:ext uri="{FF2B5EF4-FFF2-40B4-BE49-F238E27FC236}">
                  <a16:creationId xmlns="" xmlns:a16="http://schemas.microsoft.com/office/drawing/2014/main" id="{D2A97401-AF62-AD4F-891B-AB962AD92F85}"/>
                </a:ext>
              </a:extLst>
            </p:cNvPr>
            <p:cNvSpPr txBox="1"/>
            <p:nvPr/>
          </p:nvSpPr>
          <p:spPr>
            <a:xfrm>
              <a:off x="1332263" y="2067088"/>
              <a:ext cx="431528" cy="477054"/>
            </a:xfrm>
            <a:prstGeom prst="rect">
              <a:avLst/>
            </a:prstGeom>
            <a:noFill/>
          </p:spPr>
          <p:txBody>
            <a:bodyPr wrap="none" rtlCol="0">
              <a:spAutoFit/>
            </a:bodyPr>
            <a:lstStyle/>
            <a:p>
              <a:r>
                <a:rPr lang="en-US" sz="2500" b="1" dirty="0"/>
                <a:t>3.</a:t>
              </a:r>
            </a:p>
          </p:txBody>
        </p:sp>
        <p:sp>
          <p:nvSpPr>
            <p:cNvPr id="15" name="TextBox 14">
              <a:extLst>
                <a:ext uri="{FF2B5EF4-FFF2-40B4-BE49-F238E27FC236}">
                  <a16:creationId xmlns="" xmlns:a16="http://schemas.microsoft.com/office/drawing/2014/main" id="{5130984D-E141-F14A-ADAB-5D1F46AE8B48}"/>
                </a:ext>
              </a:extLst>
            </p:cNvPr>
            <p:cNvSpPr txBox="1"/>
            <p:nvPr/>
          </p:nvSpPr>
          <p:spPr>
            <a:xfrm>
              <a:off x="1334076" y="2893290"/>
              <a:ext cx="431528" cy="477054"/>
            </a:xfrm>
            <a:prstGeom prst="rect">
              <a:avLst/>
            </a:prstGeom>
            <a:noFill/>
          </p:spPr>
          <p:txBody>
            <a:bodyPr wrap="none" rtlCol="0">
              <a:spAutoFit/>
            </a:bodyPr>
            <a:lstStyle/>
            <a:p>
              <a:r>
                <a:rPr lang="en-US" sz="2500" b="1" dirty="0"/>
                <a:t>4.</a:t>
              </a:r>
            </a:p>
          </p:txBody>
        </p:sp>
        <p:sp>
          <p:nvSpPr>
            <p:cNvPr id="16" name="TextBox 15">
              <a:extLst>
                <a:ext uri="{FF2B5EF4-FFF2-40B4-BE49-F238E27FC236}">
                  <a16:creationId xmlns="" xmlns:a16="http://schemas.microsoft.com/office/drawing/2014/main" id="{6DE35B47-764B-E54A-ADB2-E3E9101AAEFF}"/>
                </a:ext>
              </a:extLst>
            </p:cNvPr>
            <p:cNvSpPr txBox="1"/>
            <p:nvPr/>
          </p:nvSpPr>
          <p:spPr>
            <a:xfrm>
              <a:off x="1370122" y="3329983"/>
              <a:ext cx="431528" cy="477054"/>
            </a:xfrm>
            <a:prstGeom prst="rect">
              <a:avLst/>
            </a:prstGeom>
            <a:noFill/>
          </p:spPr>
          <p:txBody>
            <a:bodyPr wrap="none" rtlCol="0">
              <a:spAutoFit/>
            </a:bodyPr>
            <a:lstStyle/>
            <a:p>
              <a:r>
                <a:rPr lang="en-US" sz="2500" b="1" dirty="0"/>
                <a:t>5.</a:t>
              </a:r>
            </a:p>
          </p:txBody>
        </p:sp>
        <p:sp>
          <p:nvSpPr>
            <p:cNvPr id="17" name="TextBox 16">
              <a:extLst>
                <a:ext uri="{FF2B5EF4-FFF2-40B4-BE49-F238E27FC236}">
                  <a16:creationId xmlns="" xmlns:a16="http://schemas.microsoft.com/office/drawing/2014/main" id="{3FB0D0C2-59B0-B14E-8E59-24ED0F9911BB}"/>
                </a:ext>
              </a:extLst>
            </p:cNvPr>
            <p:cNvSpPr txBox="1"/>
            <p:nvPr/>
          </p:nvSpPr>
          <p:spPr>
            <a:xfrm>
              <a:off x="1370122" y="4077282"/>
              <a:ext cx="431528" cy="477054"/>
            </a:xfrm>
            <a:prstGeom prst="rect">
              <a:avLst/>
            </a:prstGeom>
            <a:noFill/>
          </p:spPr>
          <p:txBody>
            <a:bodyPr wrap="none" rtlCol="0">
              <a:spAutoFit/>
            </a:bodyPr>
            <a:lstStyle/>
            <a:p>
              <a:r>
                <a:rPr lang="en-US" sz="2500" b="1" dirty="0"/>
                <a:t>6.</a:t>
              </a:r>
            </a:p>
          </p:txBody>
        </p:sp>
        <p:sp>
          <p:nvSpPr>
            <p:cNvPr id="18" name="TextBox 17">
              <a:extLst>
                <a:ext uri="{FF2B5EF4-FFF2-40B4-BE49-F238E27FC236}">
                  <a16:creationId xmlns="" xmlns:a16="http://schemas.microsoft.com/office/drawing/2014/main" id="{98FC90FA-5F2E-B84B-923F-C3E6AF836C5B}"/>
                </a:ext>
              </a:extLst>
            </p:cNvPr>
            <p:cNvSpPr txBox="1"/>
            <p:nvPr/>
          </p:nvSpPr>
          <p:spPr>
            <a:xfrm>
              <a:off x="1391795" y="4496302"/>
              <a:ext cx="431528" cy="477054"/>
            </a:xfrm>
            <a:prstGeom prst="rect">
              <a:avLst/>
            </a:prstGeom>
            <a:noFill/>
          </p:spPr>
          <p:txBody>
            <a:bodyPr wrap="none" rtlCol="0">
              <a:spAutoFit/>
            </a:bodyPr>
            <a:lstStyle/>
            <a:p>
              <a:r>
                <a:rPr lang="en-US" sz="2500" b="1" dirty="0"/>
                <a:t>7.</a:t>
              </a:r>
            </a:p>
          </p:txBody>
        </p:sp>
        <p:sp>
          <p:nvSpPr>
            <p:cNvPr id="19" name="TextBox 18">
              <a:extLst>
                <a:ext uri="{FF2B5EF4-FFF2-40B4-BE49-F238E27FC236}">
                  <a16:creationId xmlns="" xmlns:a16="http://schemas.microsoft.com/office/drawing/2014/main" id="{65EE1AF6-01E7-EB48-8485-9C115C876533}"/>
                </a:ext>
              </a:extLst>
            </p:cNvPr>
            <p:cNvSpPr txBox="1"/>
            <p:nvPr/>
          </p:nvSpPr>
          <p:spPr>
            <a:xfrm>
              <a:off x="1370122" y="4920069"/>
              <a:ext cx="431528" cy="477054"/>
            </a:xfrm>
            <a:prstGeom prst="rect">
              <a:avLst/>
            </a:prstGeom>
            <a:noFill/>
          </p:spPr>
          <p:txBody>
            <a:bodyPr wrap="none" rtlCol="0">
              <a:spAutoFit/>
            </a:bodyPr>
            <a:lstStyle/>
            <a:p>
              <a:r>
                <a:rPr lang="en-US" sz="2500" b="1" dirty="0"/>
                <a:t>8.</a:t>
              </a:r>
            </a:p>
          </p:txBody>
        </p:sp>
        <p:sp>
          <p:nvSpPr>
            <p:cNvPr id="20" name="TextBox 19">
              <a:extLst>
                <a:ext uri="{FF2B5EF4-FFF2-40B4-BE49-F238E27FC236}">
                  <a16:creationId xmlns="" xmlns:a16="http://schemas.microsoft.com/office/drawing/2014/main" id="{D53944FF-90DD-4A44-AD05-CBCDCC466CA7}"/>
                </a:ext>
              </a:extLst>
            </p:cNvPr>
            <p:cNvSpPr txBox="1"/>
            <p:nvPr/>
          </p:nvSpPr>
          <p:spPr>
            <a:xfrm>
              <a:off x="1346636" y="5288483"/>
              <a:ext cx="431528" cy="477054"/>
            </a:xfrm>
            <a:prstGeom prst="rect">
              <a:avLst/>
            </a:prstGeom>
            <a:noFill/>
          </p:spPr>
          <p:txBody>
            <a:bodyPr wrap="none" rtlCol="0">
              <a:spAutoFit/>
            </a:bodyPr>
            <a:lstStyle/>
            <a:p>
              <a:r>
                <a:rPr lang="en-US" sz="2500" b="1" dirty="0"/>
                <a:t>9.</a:t>
              </a:r>
            </a:p>
          </p:txBody>
        </p:sp>
      </p:grpSp>
      <p:sp>
        <p:nvSpPr>
          <p:cNvPr id="3" name="Rectangle 2"/>
          <p:cNvSpPr/>
          <p:nvPr/>
        </p:nvSpPr>
        <p:spPr>
          <a:xfrm>
            <a:off x="2046515" y="4072857"/>
            <a:ext cx="2884714" cy="47705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465614" y="2893290"/>
            <a:ext cx="1341665" cy="47705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046515" y="4864763"/>
            <a:ext cx="3521528" cy="477054"/>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532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heckerboard(across)">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heckerboard(across)">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57" y="365125"/>
            <a:ext cx="11343860" cy="1325563"/>
          </a:xfrm>
        </p:spPr>
        <p:txBody>
          <a:bodyPr/>
          <a:lstStyle/>
          <a:p>
            <a:r>
              <a:rPr lang="en-US" b="1" dirty="0"/>
              <a:t>Example 3. (K) Pt. 1</a:t>
            </a:r>
          </a:p>
        </p:txBody>
      </p:sp>
      <p:sp>
        <p:nvSpPr>
          <p:cNvPr id="3" name="Content Placeholder 2"/>
          <p:cNvSpPr>
            <a:spLocks noGrp="1"/>
          </p:cNvSpPr>
          <p:nvPr>
            <p:ph sz="half" idx="1"/>
          </p:nvPr>
        </p:nvSpPr>
        <p:spPr>
          <a:xfrm>
            <a:off x="883402" y="1700504"/>
            <a:ext cx="5436567" cy="4883688"/>
          </a:xfrm>
        </p:spPr>
        <p:txBody>
          <a:bodyPr>
            <a:normAutofit/>
          </a:bodyPr>
          <a:lstStyle/>
          <a:p>
            <a:pPr marL="0" indent="0">
              <a:buNone/>
            </a:pPr>
            <a:r>
              <a:rPr lang="en-US" sz="2800" b="1" dirty="0"/>
              <a:t>Context</a:t>
            </a:r>
          </a:p>
          <a:p>
            <a:endParaRPr lang="en-US" sz="2400" dirty="0"/>
          </a:p>
          <a:p>
            <a:r>
              <a:rPr lang="en-US" sz="2400" dirty="0">
                <a:solidFill>
                  <a:srgbClr val="FF0000"/>
                </a:solidFill>
              </a:rPr>
              <a:t>Ms. Sandra had six candies. Ms. Mary ate four. How many are left</a:t>
            </a:r>
            <a:r>
              <a:rPr lang="en-US" sz="2400" dirty="0" smtClean="0">
                <a:solidFill>
                  <a:srgbClr val="FF0000"/>
                </a:solidFill>
              </a:rPr>
              <a:t>?</a:t>
            </a:r>
            <a:endParaRPr lang="en-US" sz="2400" dirty="0">
              <a:solidFill>
                <a:srgbClr val="FF0000"/>
              </a:solidFill>
            </a:endParaRPr>
          </a:p>
          <a:p>
            <a:r>
              <a:rPr lang="en-US" sz="2400" dirty="0"/>
              <a:t>After posing the </a:t>
            </a:r>
            <a:r>
              <a:rPr lang="en-US" sz="2400" dirty="0" smtClean="0"/>
              <a:t>problem, Ms</a:t>
            </a:r>
            <a:r>
              <a:rPr lang="en-US" sz="2400" dirty="0"/>
              <a:t>. Elba had one </a:t>
            </a:r>
            <a:r>
              <a:rPr lang="en-US" sz="2400" dirty="0" smtClean="0"/>
              <a:t>student model </a:t>
            </a:r>
            <a:r>
              <a:rPr lang="en-US" sz="2400" dirty="0"/>
              <a:t>how she solved it using her fingers and then she asked several students to go </a:t>
            </a:r>
            <a:r>
              <a:rPr lang="en-US" sz="2400" dirty="0" smtClean="0"/>
              <a:t>the front </a:t>
            </a:r>
            <a:r>
              <a:rPr lang="en-US" sz="2400" dirty="0"/>
              <a:t>of the room to draw how they did the problem.</a:t>
            </a:r>
          </a:p>
        </p:txBody>
      </p:sp>
      <p:pic>
        <p:nvPicPr>
          <p:cNvPr id="6" name="Picture 5"/>
          <p:cNvPicPr>
            <a:picLocks noChangeAspect="1"/>
          </p:cNvPicPr>
          <p:nvPr/>
        </p:nvPicPr>
        <p:blipFill>
          <a:blip r:embed="rId3"/>
          <a:stretch>
            <a:fillRect/>
          </a:stretch>
        </p:blipFill>
        <p:spPr>
          <a:xfrm>
            <a:off x="6319970" y="858890"/>
            <a:ext cx="5589808" cy="5007106"/>
          </a:xfrm>
          <a:prstGeom prst="rect">
            <a:avLst/>
          </a:prstGeom>
        </p:spPr>
      </p:pic>
      <p:sp>
        <p:nvSpPr>
          <p:cNvPr id="7" name="TextBox 6"/>
          <p:cNvSpPr txBox="1"/>
          <p:nvPr/>
        </p:nvSpPr>
        <p:spPr>
          <a:xfrm>
            <a:off x="8590722" y="6245638"/>
            <a:ext cx="3601278" cy="338554"/>
          </a:xfrm>
          <a:prstGeom prst="rect">
            <a:avLst/>
          </a:prstGeom>
          <a:noFill/>
        </p:spPr>
        <p:txBody>
          <a:bodyPr wrap="square" rtlCol="0">
            <a:spAutoFit/>
          </a:bodyPr>
          <a:lstStyle/>
          <a:p>
            <a:r>
              <a:rPr lang="en-US" sz="1600" dirty="0"/>
              <a:t>(</a:t>
            </a:r>
            <a:r>
              <a:rPr lang="en-US" sz="1600" dirty="0" err="1"/>
              <a:t>Musanti</a:t>
            </a:r>
            <a:r>
              <a:rPr lang="en-US" sz="1600" dirty="0"/>
              <a:t>, &amp; </a:t>
            </a:r>
            <a:r>
              <a:rPr lang="en-US" sz="1600" dirty="0" err="1"/>
              <a:t>Celedon-Pattichis</a:t>
            </a:r>
            <a:r>
              <a:rPr lang="en-US" sz="1600" dirty="0"/>
              <a:t>, 2013)</a:t>
            </a:r>
          </a:p>
        </p:txBody>
      </p:sp>
    </p:spTree>
    <p:extLst>
      <p:ext uri="{BB962C8B-B14F-4D97-AF65-F5344CB8AC3E}">
        <p14:creationId xmlns:p14="http://schemas.microsoft.com/office/powerpoint/2010/main" val="116615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11738" y="157475"/>
            <a:ext cx="10166381" cy="3729948"/>
          </a:xfrm>
          <a:prstGeom prst="rect">
            <a:avLst/>
          </a:prstGeom>
        </p:spPr>
      </p:pic>
      <p:pic>
        <p:nvPicPr>
          <p:cNvPr id="6" name="Picture 5"/>
          <p:cNvPicPr>
            <a:picLocks noChangeAspect="1"/>
          </p:cNvPicPr>
          <p:nvPr/>
        </p:nvPicPr>
        <p:blipFill>
          <a:blip r:embed="rId4"/>
          <a:stretch>
            <a:fillRect/>
          </a:stretch>
        </p:blipFill>
        <p:spPr>
          <a:xfrm>
            <a:off x="3580108" y="4104684"/>
            <a:ext cx="3030589" cy="2714669"/>
          </a:xfrm>
          <a:prstGeom prst="rect">
            <a:avLst/>
          </a:prstGeom>
        </p:spPr>
      </p:pic>
      <p:sp>
        <p:nvSpPr>
          <p:cNvPr id="7" name="TextBox 6"/>
          <p:cNvSpPr txBox="1"/>
          <p:nvPr/>
        </p:nvSpPr>
        <p:spPr>
          <a:xfrm>
            <a:off x="8590722" y="6245638"/>
            <a:ext cx="3601278" cy="338554"/>
          </a:xfrm>
          <a:prstGeom prst="rect">
            <a:avLst/>
          </a:prstGeom>
          <a:noFill/>
        </p:spPr>
        <p:txBody>
          <a:bodyPr wrap="square" rtlCol="0">
            <a:spAutoFit/>
          </a:bodyPr>
          <a:lstStyle/>
          <a:p>
            <a:r>
              <a:rPr lang="en-US" sz="1600" dirty="0"/>
              <a:t>(</a:t>
            </a:r>
            <a:r>
              <a:rPr lang="en-US" sz="1600" dirty="0" err="1"/>
              <a:t>Musanti</a:t>
            </a:r>
            <a:r>
              <a:rPr lang="en-US" sz="1600" dirty="0"/>
              <a:t>, &amp; </a:t>
            </a:r>
            <a:r>
              <a:rPr lang="en-US" sz="1600" dirty="0" err="1"/>
              <a:t>Celedon-Pattichis</a:t>
            </a:r>
            <a:r>
              <a:rPr lang="en-US" sz="1600" dirty="0"/>
              <a:t>, 2013)</a:t>
            </a:r>
          </a:p>
        </p:txBody>
      </p:sp>
      <p:grpSp>
        <p:nvGrpSpPr>
          <p:cNvPr id="2" name="Group 1"/>
          <p:cNvGrpSpPr/>
          <p:nvPr/>
        </p:nvGrpSpPr>
        <p:grpSpPr>
          <a:xfrm>
            <a:off x="985743" y="157475"/>
            <a:ext cx="447723" cy="2694805"/>
            <a:chOff x="753268" y="271726"/>
            <a:chExt cx="447723" cy="2694805"/>
          </a:xfrm>
        </p:grpSpPr>
        <p:sp>
          <p:nvSpPr>
            <p:cNvPr id="11" name="TextBox 10">
              <a:extLst>
                <a:ext uri="{FF2B5EF4-FFF2-40B4-BE49-F238E27FC236}">
                  <a16:creationId xmlns="" xmlns:a16="http://schemas.microsoft.com/office/drawing/2014/main" id="{BA63470D-4DA2-A745-AFED-0CB77FA71335}"/>
                </a:ext>
              </a:extLst>
            </p:cNvPr>
            <p:cNvSpPr txBox="1"/>
            <p:nvPr/>
          </p:nvSpPr>
          <p:spPr>
            <a:xfrm>
              <a:off x="753268" y="271726"/>
              <a:ext cx="431528" cy="477054"/>
            </a:xfrm>
            <a:prstGeom prst="rect">
              <a:avLst/>
            </a:prstGeom>
            <a:noFill/>
          </p:spPr>
          <p:txBody>
            <a:bodyPr wrap="none" rtlCol="0">
              <a:spAutoFit/>
            </a:bodyPr>
            <a:lstStyle/>
            <a:p>
              <a:r>
                <a:rPr lang="en-US" sz="2500" b="1" dirty="0"/>
                <a:t>1.</a:t>
              </a:r>
            </a:p>
          </p:txBody>
        </p:sp>
        <p:sp>
          <p:nvSpPr>
            <p:cNvPr id="12" name="TextBox 11">
              <a:extLst>
                <a:ext uri="{FF2B5EF4-FFF2-40B4-BE49-F238E27FC236}">
                  <a16:creationId xmlns="" xmlns:a16="http://schemas.microsoft.com/office/drawing/2014/main" id="{F29F9DE7-3569-DB41-A64B-BE2AE3AC27CF}"/>
                </a:ext>
              </a:extLst>
            </p:cNvPr>
            <p:cNvSpPr txBox="1"/>
            <p:nvPr/>
          </p:nvSpPr>
          <p:spPr>
            <a:xfrm>
              <a:off x="753268" y="1126562"/>
              <a:ext cx="431528" cy="477054"/>
            </a:xfrm>
            <a:prstGeom prst="rect">
              <a:avLst/>
            </a:prstGeom>
            <a:noFill/>
          </p:spPr>
          <p:txBody>
            <a:bodyPr wrap="none" rtlCol="0">
              <a:spAutoFit/>
            </a:bodyPr>
            <a:lstStyle/>
            <a:p>
              <a:r>
                <a:rPr lang="en-US" sz="2500" b="1" dirty="0"/>
                <a:t>2.</a:t>
              </a:r>
            </a:p>
          </p:txBody>
        </p:sp>
        <p:sp>
          <p:nvSpPr>
            <p:cNvPr id="13" name="TextBox 12">
              <a:extLst>
                <a:ext uri="{FF2B5EF4-FFF2-40B4-BE49-F238E27FC236}">
                  <a16:creationId xmlns="" xmlns:a16="http://schemas.microsoft.com/office/drawing/2014/main" id="{1B049AAA-2791-E34F-A3FA-EE64D5A72C9A}"/>
                </a:ext>
              </a:extLst>
            </p:cNvPr>
            <p:cNvSpPr txBox="1"/>
            <p:nvPr/>
          </p:nvSpPr>
          <p:spPr>
            <a:xfrm>
              <a:off x="753268" y="1545395"/>
              <a:ext cx="431528" cy="477054"/>
            </a:xfrm>
            <a:prstGeom prst="rect">
              <a:avLst/>
            </a:prstGeom>
            <a:noFill/>
          </p:spPr>
          <p:txBody>
            <a:bodyPr wrap="none" rtlCol="0">
              <a:spAutoFit/>
            </a:bodyPr>
            <a:lstStyle/>
            <a:p>
              <a:r>
                <a:rPr lang="en-US" sz="2500" b="1" dirty="0"/>
                <a:t>3.</a:t>
              </a:r>
            </a:p>
          </p:txBody>
        </p:sp>
        <p:sp>
          <p:nvSpPr>
            <p:cNvPr id="14" name="TextBox 13">
              <a:extLst>
                <a:ext uri="{FF2B5EF4-FFF2-40B4-BE49-F238E27FC236}">
                  <a16:creationId xmlns="" xmlns:a16="http://schemas.microsoft.com/office/drawing/2014/main" id="{1060F493-13A7-1F4D-92C5-8E41860329BE}"/>
                </a:ext>
              </a:extLst>
            </p:cNvPr>
            <p:cNvSpPr txBox="1"/>
            <p:nvPr/>
          </p:nvSpPr>
          <p:spPr>
            <a:xfrm>
              <a:off x="753268" y="2012423"/>
              <a:ext cx="431528" cy="477054"/>
            </a:xfrm>
            <a:prstGeom prst="rect">
              <a:avLst/>
            </a:prstGeom>
            <a:noFill/>
          </p:spPr>
          <p:txBody>
            <a:bodyPr wrap="none" rtlCol="0">
              <a:spAutoFit/>
            </a:bodyPr>
            <a:lstStyle/>
            <a:p>
              <a:r>
                <a:rPr lang="en-US" sz="2500" b="1" dirty="0"/>
                <a:t>4.</a:t>
              </a:r>
            </a:p>
          </p:txBody>
        </p:sp>
        <p:sp>
          <p:nvSpPr>
            <p:cNvPr id="16" name="TextBox 15">
              <a:extLst>
                <a:ext uri="{FF2B5EF4-FFF2-40B4-BE49-F238E27FC236}">
                  <a16:creationId xmlns="" xmlns:a16="http://schemas.microsoft.com/office/drawing/2014/main" id="{47DDF920-EEB6-1947-A780-0BBE404A22CD}"/>
                </a:ext>
              </a:extLst>
            </p:cNvPr>
            <p:cNvSpPr txBox="1"/>
            <p:nvPr/>
          </p:nvSpPr>
          <p:spPr>
            <a:xfrm>
              <a:off x="769463" y="2489477"/>
              <a:ext cx="431528" cy="477054"/>
            </a:xfrm>
            <a:prstGeom prst="rect">
              <a:avLst/>
            </a:prstGeom>
            <a:noFill/>
          </p:spPr>
          <p:txBody>
            <a:bodyPr wrap="none" rtlCol="0">
              <a:spAutoFit/>
            </a:bodyPr>
            <a:lstStyle/>
            <a:p>
              <a:r>
                <a:rPr lang="en-US" sz="2500" b="1" dirty="0"/>
                <a:t>5.</a:t>
              </a:r>
            </a:p>
          </p:txBody>
        </p:sp>
      </p:grpSp>
      <p:sp>
        <p:nvSpPr>
          <p:cNvPr id="3" name="Rectangle 2"/>
          <p:cNvSpPr/>
          <p:nvPr/>
        </p:nvSpPr>
        <p:spPr>
          <a:xfrm>
            <a:off x="4180114" y="2375226"/>
            <a:ext cx="1959429" cy="47705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580108" y="1489365"/>
            <a:ext cx="2706392" cy="47705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766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heckerboard(across)">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24366" y="924618"/>
            <a:ext cx="10050411" cy="5321020"/>
          </a:xfrm>
        </p:spPr>
        <p:txBody>
          <a:bodyPr>
            <a:noAutofit/>
          </a:bodyPr>
          <a:lstStyle/>
          <a:p>
            <a:pPr marL="0" indent="0">
              <a:buNone/>
            </a:pPr>
            <a:r>
              <a:rPr lang="en-US" sz="2400" b="1" dirty="0"/>
              <a:t>Ms. Elba </a:t>
            </a:r>
            <a:r>
              <a:rPr lang="en-US" sz="2400" b="1" dirty="0" smtClean="0"/>
              <a:t>then posed </a:t>
            </a:r>
            <a:r>
              <a:rPr lang="en-US" sz="2400" b="1" dirty="0"/>
              <a:t>the following word problem, </a:t>
            </a:r>
          </a:p>
          <a:p>
            <a:pPr marL="0" indent="0">
              <a:buNone/>
            </a:pPr>
            <a:endParaRPr lang="en-US" sz="2400" dirty="0"/>
          </a:p>
          <a:p>
            <a:pPr marL="0" indent="0">
              <a:buNone/>
            </a:pPr>
            <a:r>
              <a:rPr lang="en-US" sz="2400" dirty="0">
                <a:solidFill>
                  <a:srgbClr val="FF0000"/>
                </a:solidFill>
              </a:rPr>
              <a:t>“In my fish tank I put five fish and then Ms. Craw gave me three more. How many do I have in the fish tank?</a:t>
            </a:r>
          </a:p>
          <a:p>
            <a:pPr marL="0" indent="0">
              <a:buNone/>
            </a:pPr>
            <a:endParaRPr lang="en-US" sz="2400" dirty="0"/>
          </a:p>
          <a:p>
            <a:pPr marL="0" indent="0">
              <a:buNone/>
            </a:pPr>
            <a:r>
              <a:rPr lang="en-US" sz="2400" dirty="0"/>
              <a:t>Students began to put up one hand to illustrate five fish and three fingers to represent</a:t>
            </a:r>
            <a:r>
              <a:rPr lang="en-US" sz="2400" b="1" dirty="0"/>
              <a:t> </a:t>
            </a:r>
            <a:r>
              <a:rPr lang="en-US" sz="2400" dirty="0"/>
              <a:t>the set of three fish.</a:t>
            </a:r>
          </a:p>
          <a:p>
            <a:pPr marL="0" indent="0">
              <a:buNone/>
            </a:pPr>
            <a:endParaRPr lang="en-US" sz="2400" dirty="0"/>
          </a:p>
          <a:p>
            <a:pPr marL="0" indent="0">
              <a:buNone/>
            </a:pPr>
            <a:r>
              <a:rPr lang="en-US" sz="2400" dirty="0"/>
              <a:t>After a student shared and modeled his solution to the problem on the board using a drawing and adding a number sentence (5 + 3 = 8), Ms. Elba decided to challenge students and asked them to read aloud the number sentence in English for the first time.</a:t>
            </a:r>
          </a:p>
        </p:txBody>
      </p:sp>
      <p:sp>
        <p:nvSpPr>
          <p:cNvPr id="5" name="TextBox 4"/>
          <p:cNvSpPr txBox="1"/>
          <p:nvPr/>
        </p:nvSpPr>
        <p:spPr>
          <a:xfrm>
            <a:off x="8590722" y="6245638"/>
            <a:ext cx="3601278" cy="338554"/>
          </a:xfrm>
          <a:prstGeom prst="rect">
            <a:avLst/>
          </a:prstGeom>
          <a:noFill/>
        </p:spPr>
        <p:txBody>
          <a:bodyPr wrap="square" rtlCol="0">
            <a:spAutoFit/>
          </a:bodyPr>
          <a:lstStyle/>
          <a:p>
            <a:r>
              <a:rPr lang="en-US" sz="1600" dirty="0"/>
              <a:t>(</a:t>
            </a:r>
            <a:r>
              <a:rPr lang="en-US" sz="1600" dirty="0" err="1"/>
              <a:t>Musanti</a:t>
            </a:r>
            <a:r>
              <a:rPr lang="en-US" sz="1600" dirty="0"/>
              <a:t>, &amp; </a:t>
            </a:r>
            <a:r>
              <a:rPr lang="en-US" sz="1600" dirty="0" err="1"/>
              <a:t>Celedon-Pattichis</a:t>
            </a:r>
            <a:r>
              <a:rPr lang="en-US" sz="1600" dirty="0"/>
              <a:t>, 2013)</a:t>
            </a:r>
          </a:p>
        </p:txBody>
      </p:sp>
    </p:spTree>
    <p:extLst>
      <p:ext uri="{BB962C8B-B14F-4D97-AF65-F5344CB8AC3E}">
        <p14:creationId xmlns:p14="http://schemas.microsoft.com/office/powerpoint/2010/main" val="126456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linds(horizontal)">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248392" y="267758"/>
            <a:ext cx="9622807" cy="1171959"/>
          </a:xfrm>
        </p:spPr>
        <p:txBody>
          <a:bodyPr>
            <a:normAutofit/>
          </a:bodyPr>
          <a:lstStyle/>
          <a:p>
            <a:r>
              <a:rPr lang="en-US" sz="2400" b="1" dirty="0"/>
              <a:t>Students were asked to read the number sentence in English  5+3=8</a:t>
            </a:r>
          </a:p>
        </p:txBody>
      </p:sp>
      <p:pic>
        <p:nvPicPr>
          <p:cNvPr id="5" name="Picture 4"/>
          <p:cNvPicPr>
            <a:picLocks noChangeAspect="1"/>
          </p:cNvPicPr>
          <p:nvPr/>
        </p:nvPicPr>
        <p:blipFill>
          <a:blip r:embed="rId3"/>
          <a:stretch>
            <a:fillRect/>
          </a:stretch>
        </p:blipFill>
        <p:spPr>
          <a:xfrm>
            <a:off x="2306774" y="1581171"/>
            <a:ext cx="9143985" cy="4290511"/>
          </a:xfrm>
          <a:prstGeom prst="rect">
            <a:avLst/>
          </a:prstGeom>
        </p:spPr>
      </p:pic>
      <p:sp>
        <p:nvSpPr>
          <p:cNvPr id="9" name="TextBox 8"/>
          <p:cNvSpPr txBox="1"/>
          <p:nvPr/>
        </p:nvSpPr>
        <p:spPr>
          <a:xfrm>
            <a:off x="8590722" y="6245638"/>
            <a:ext cx="3601278" cy="338554"/>
          </a:xfrm>
          <a:prstGeom prst="rect">
            <a:avLst/>
          </a:prstGeom>
          <a:noFill/>
        </p:spPr>
        <p:txBody>
          <a:bodyPr wrap="square" rtlCol="0">
            <a:spAutoFit/>
          </a:bodyPr>
          <a:lstStyle/>
          <a:p>
            <a:r>
              <a:rPr lang="en-US" sz="1600" dirty="0"/>
              <a:t>(</a:t>
            </a:r>
            <a:r>
              <a:rPr lang="en-US" sz="1600" dirty="0" err="1"/>
              <a:t>Musanti</a:t>
            </a:r>
            <a:r>
              <a:rPr lang="en-US" sz="1600" dirty="0"/>
              <a:t>, &amp; </a:t>
            </a:r>
            <a:r>
              <a:rPr lang="en-US" sz="1600" dirty="0" err="1"/>
              <a:t>Celedon-Pattichis</a:t>
            </a:r>
            <a:r>
              <a:rPr lang="en-US" sz="1600" dirty="0"/>
              <a:t>, 2013)</a:t>
            </a:r>
          </a:p>
        </p:txBody>
      </p:sp>
      <p:grpSp>
        <p:nvGrpSpPr>
          <p:cNvPr id="2" name="Group 1"/>
          <p:cNvGrpSpPr/>
          <p:nvPr/>
        </p:nvGrpSpPr>
        <p:grpSpPr>
          <a:xfrm>
            <a:off x="1248393" y="1439717"/>
            <a:ext cx="635128" cy="4578921"/>
            <a:chOff x="535471" y="1206279"/>
            <a:chExt cx="635128" cy="4578921"/>
          </a:xfrm>
        </p:grpSpPr>
        <p:sp>
          <p:nvSpPr>
            <p:cNvPr id="12" name="TextBox 11">
              <a:extLst>
                <a:ext uri="{FF2B5EF4-FFF2-40B4-BE49-F238E27FC236}">
                  <a16:creationId xmlns="" xmlns:a16="http://schemas.microsoft.com/office/drawing/2014/main" id="{55E77DD2-076B-9B40-957B-DB1390BDB047}"/>
                </a:ext>
              </a:extLst>
            </p:cNvPr>
            <p:cNvSpPr txBox="1"/>
            <p:nvPr/>
          </p:nvSpPr>
          <p:spPr>
            <a:xfrm>
              <a:off x="739071" y="1206279"/>
              <a:ext cx="431528" cy="477054"/>
            </a:xfrm>
            <a:prstGeom prst="rect">
              <a:avLst/>
            </a:prstGeom>
            <a:noFill/>
          </p:spPr>
          <p:txBody>
            <a:bodyPr wrap="none" rtlCol="0">
              <a:spAutoFit/>
            </a:bodyPr>
            <a:lstStyle/>
            <a:p>
              <a:r>
                <a:rPr lang="en-US" sz="2500" b="1" dirty="0"/>
                <a:t>6.</a:t>
              </a:r>
            </a:p>
          </p:txBody>
        </p:sp>
        <p:sp>
          <p:nvSpPr>
            <p:cNvPr id="13" name="TextBox 12">
              <a:extLst>
                <a:ext uri="{FF2B5EF4-FFF2-40B4-BE49-F238E27FC236}">
                  <a16:creationId xmlns="" xmlns:a16="http://schemas.microsoft.com/office/drawing/2014/main" id="{B6C797CC-F104-B04A-BF99-438EF086C216}"/>
                </a:ext>
              </a:extLst>
            </p:cNvPr>
            <p:cNvSpPr txBox="1"/>
            <p:nvPr/>
          </p:nvSpPr>
          <p:spPr>
            <a:xfrm>
              <a:off x="739071" y="1758372"/>
              <a:ext cx="431528" cy="477054"/>
            </a:xfrm>
            <a:prstGeom prst="rect">
              <a:avLst/>
            </a:prstGeom>
            <a:noFill/>
          </p:spPr>
          <p:txBody>
            <a:bodyPr wrap="none" rtlCol="0">
              <a:spAutoFit/>
            </a:bodyPr>
            <a:lstStyle/>
            <a:p>
              <a:r>
                <a:rPr lang="en-US" sz="2500" b="1" dirty="0"/>
                <a:t>7.</a:t>
              </a:r>
            </a:p>
          </p:txBody>
        </p:sp>
        <p:sp>
          <p:nvSpPr>
            <p:cNvPr id="14" name="TextBox 13">
              <a:extLst>
                <a:ext uri="{FF2B5EF4-FFF2-40B4-BE49-F238E27FC236}">
                  <a16:creationId xmlns="" xmlns:a16="http://schemas.microsoft.com/office/drawing/2014/main" id="{C0424B58-A60D-8E43-B734-1B9D41E7A274}"/>
                </a:ext>
              </a:extLst>
            </p:cNvPr>
            <p:cNvSpPr txBox="1"/>
            <p:nvPr/>
          </p:nvSpPr>
          <p:spPr>
            <a:xfrm>
              <a:off x="739071" y="2235426"/>
              <a:ext cx="431528" cy="477054"/>
            </a:xfrm>
            <a:prstGeom prst="rect">
              <a:avLst/>
            </a:prstGeom>
            <a:noFill/>
          </p:spPr>
          <p:txBody>
            <a:bodyPr wrap="none" rtlCol="0">
              <a:spAutoFit/>
            </a:bodyPr>
            <a:lstStyle/>
            <a:p>
              <a:r>
                <a:rPr lang="en-US" sz="2500" b="1" dirty="0"/>
                <a:t>8.</a:t>
              </a:r>
            </a:p>
          </p:txBody>
        </p:sp>
        <p:sp>
          <p:nvSpPr>
            <p:cNvPr id="15" name="TextBox 14">
              <a:extLst>
                <a:ext uri="{FF2B5EF4-FFF2-40B4-BE49-F238E27FC236}">
                  <a16:creationId xmlns="" xmlns:a16="http://schemas.microsoft.com/office/drawing/2014/main" id="{AB53AB30-8D58-4248-8AD3-35D2B4A7D0E9}"/>
                </a:ext>
              </a:extLst>
            </p:cNvPr>
            <p:cNvSpPr txBox="1"/>
            <p:nvPr/>
          </p:nvSpPr>
          <p:spPr>
            <a:xfrm>
              <a:off x="697965" y="2848846"/>
              <a:ext cx="431528" cy="477054"/>
            </a:xfrm>
            <a:prstGeom prst="rect">
              <a:avLst/>
            </a:prstGeom>
            <a:noFill/>
          </p:spPr>
          <p:txBody>
            <a:bodyPr wrap="none" rtlCol="0">
              <a:spAutoFit/>
            </a:bodyPr>
            <a:lstStyle/>
            <a:p>
              <a:r>
                <a:rPr lang="en-US" sz="2500" b="1" dirty="0"/>
                <a:t>9.</a:t>
              </a:r>
            </a:p>
          </p:txBody>
        </p:sp>
        <p:sp>
          <p:nvSpPr>
            <p:cNvPr id="16" name="TextBox 15">
              <a:extLst>
                <a:ext uri="{FF2B5EF4-FFF2-40B4-BE49-F238E27FC236}">
                  <a16:creationId xmlns="" xmlns:a16="http://schemas.microsoft.com/office/drawing/2014/main" id="{A4E0F0EC-9B56-BA46-9225-92383E79A935}"/>
                </a:ext>
              </a:extLst>
            </p:cNvPr>
            <p:cNvSpPr txBox="1"/>
            <p:nvPr/>
          </p:nvSpPr>
          <p:spPr>
            <a:xfrm>
              <a:off x="535471" y="3249373"/>
              <a:ext cx="593432" cy="477054"/>
            </a:xfrm>
            <a:prstGeom prst="rect">
              <a:avLst/>
            </a:prstGeom>
            <a:noFill/>
          </p:spPr>
          <p:txBody>
            <a:bodyPr wrap="none" rtlCol="0">
              <a:spAutoFit/>
            </a:bodyPr>
            <a:lstStyle/>
            <a:p>
              <a:r>
                <a:rPr lang="en-US" sz="2500" b="1" dirty="0"/>
                <a:t>10.</a:t>
              </a:r>
            </a:p>
          </p:txBody>
        </p:sp>
        <p:sp>
          <p:nvSpPr>
            <p:cNvPr id="17" name="TextBox 16">
              <a:extLst>
                <a:ext uri="{FF2B5EF4-FFF2-40B4-BE49-F238E27FC236}">
                  <a16:creationId xmlns="" xmlns:a16="http://schemas.microsoft.com/office/drawing/2014/main" id="{57C0FB50-4A80-8D4B-A844-F4F5E9DE256D}"/>
                </a:ext>
              </a:extLst>
            </p:cNvPr>
            <p:cNvSpPr txBox="1"/>
            <p:nvPr/>
          </p:nvSpPr>
          <p:spPr>
            <a:xfrm>
              <a:off x="535471" y="3829434"/>
              <a:ext cx="593432" cy="477054"/>
            </a:xfrm>
            <a:prstGeom prst="rect">
              <a:avLst/>
            </a:prstGeom>
            <a:noFill/>
          </p:spPr>
          <p:txBody>
            <a:bodyPr wrap="none" rtlCol="0">
              <a:spAutoFit/>
            </a:bodyPr>
            <a:lstStyle/>
            <a:p>
              <a:r>
                <a:rPr lang="en-US" sz="2500" b="1" dirty="0"/>
                <a:t>11.</a:t>
              </a:r>
            </a:p>
          </p:txBody>
        </p:sp>
        <p:sp>
          <p:nvSpPr>
            <p:cNvPr id="18" name="TextBox 17">
              <a:extLst>
                <a:ext uri="{FF2B5EF4-FFF2-40B4-BE49-F238E27FC236}">
                  <a16:creationId xmlns="" xmlns:a16="http://schemas.microsoft.com/office/drawing/2014/main" id="{5BA29D8C-93DB-CE4F-B27C-85DEFD64AA8C}"/>
                </a:ext>
              </a:extLst>
            </p:cNvPr>
            <p:cNvSpPr txBox="1"/>
            <p:nvPr/>
          </p:nvSpPr>
          <p:spPr>
            <a:xfrm>
              <a:off x="535471" y="4568790"/>
              <a:ext cx="593432" cy="477054"/>
            </a:xfrm>
            <a:prstGeom prst="rect">
              <a:avLst/>
            </a:prstGeom>
            <a:noFill/>
          </p:spPr>
          <p:txBody>
            <a:bodyPr wrap="none" rtlCol="0">
              <a:spAutoFit/>
            </a:bodyPr>
            <a:lstStyle/>
            <a:p>
              <a:r>
                <a:rPr lang="en-US" sz="2500" b="1" dirty="0"/>
                <a:t>12.</a:t>
              </a:r>
            </a:p>
          </p:txBody>
        </p:sp>
        <p:sp>
          <p:nvSpPr>
            <p:cNvPr id="19" name="TextBox 18">
              <a:extLst>
                <a:ext uri="{FF2B5EF4-FFF2-40B4-BE49-F238E27FC236}">
                  <a16:creationId xmlns="" xmlns:a16="http://schemas.microsoft.com/office/drawing/2014/main" id="{091C3476-DF54-8D46-894A-0EA82CED069E}"/>
                </a:ext>
              </a:extLst>
            </p:cNvPr>
            <p:cNvSpPr txBox="1"/>
            <p:nvPr/>
          </p:nvSpPr>
          <p:spPr>
            <a:xfrm>
              <a:off x="577167" y="4958283"/>
              <a:ext cx="593432" cy="477054"/>
            </a:xfrm>
            <a:prstGeom prst="rect">
              <a:avLst/>
            </a:prstGeom>
            <a:noFill/>
          </p:spPr>
          <p:txBody>
            <a:bodyPr wrap="none" rtlCol="0">
              <a:spAutoFit/>
            </a:bodyPr>
            <a:lstStyle/>
            <a:p>
              <a:r>
                <a:rPr lang="en-US" sz="2500" b="1" dirty="0"/>
                <a:t>13.</a:t>
              </a:r>
            </a:p>
          </p:txBody>
        </p:sp>
        <p:sp>
          <p:nvSpPr>
            <p:cNvPr id="20" name="TextBox 19">
              <a:extLst>
                <a:ext uri="{FF2B5EF4-FFF2-40B4-BE49-F238E27FC236}">
                  <a16:creationId xmlns="" xmlns:a16="http://schemas.microsoft.com/office/drawing/2014/main" id="{D0E8DF4C-5F2F-5047-8AFB-357C7CA87FDC}"/>
                </a:ext>
              </a:extLst>
            </p:cNvPr>
            <p:cNvSpPr txBox="1"/>
            <p:nvPr/>
          </p:nvSpPr>
          <p:spPr>
            <a:xfrm>
              <a:off x="572039" y="5308146"/>
              <a:ext cx="593432" cy="477054"/>
            </a:xfrm>
            <a:prstGeom prst="rect">
              <a:avLst/>
            </a:prstGeom>
            <a:noFill/>
          </p:spPr>
          <p:txBody>
            <a:bodyPr wrap="none" rtlCol="0">
              <a:spAutoFit/>
            </a:bodyPr>
            <a:lstStyle/>
            <a:p>
              <a:r>
                <a:rPr lang="en-US" sz="2500" b="1" dirty="0"/>
                <a:t>14.</a:t>
              </a:r>
            </a:p>
          </p:txBody>
        </p:sp>
      </p:grpSp>
    </p:spTree>
    <p:extLst>
      <p:ext uri="{BB962C8B-B14F-4D97-AF65-F5344CB8AC3E}">
        <p14:creationId xmlns:p14="http://schemas.microsoft.com/office/powerpoint/2010/main" val="113476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1011836" y="237067"/>
            <a:ext cx="10460820" cy="1241778"/>
          </a:xfrm>
        </p:spPr>
        <p:txBody>
          <a:bodyPr>
            <a:normAutofit/>
          </a:bodyPr>
          <a:lstStyle/>
          <a:p>
            <a:r>
              <a:rPr lang="en-US" sz="2400" dirty="0"/>
              <a:t>S’s: “Five plus three same as eight” while others read it as “Five plus three same like eight”</a:t>
            </a:r>
          </a:p>
        </p:txBody>
      </p:sp>
      <p:pic>
        <p:nvPicPr>
          <p:cNvPr id="6" name="Picture 5"/>
          <p:cNvPicPr>
            <a:picLocks noChangeAspect="1"/>
          </p:cNvPicPr>
          <p:nvPr/>
        </p:nvPicPr>
        <p:blipFill>
          <a:blip r:embed="rId3"/>
          <a:stretch>
            <a:fillRect/>
          </a:stretch>
        </p:blipFill>
        <p:spPr>
          <a:xfrm>
            <a:off x="2015269" y="1726291"/>
            <a:ext cx="9576889" cy="3550499"/>
          </a:xfrm>
          <a:prstGeom prst="rect">
            <a:avLst/>
          </a:prstGeom>
        </p:spPr>
      </p:pic>
      <p:sp>
        <p:nvSpPr>
          <p:cNvPr id="9" name="TextBox 8"/>
          <p:cNvSpPr txBox="1"/>
          <p:nvPr/>
        </p:nvSpPr>
        <p:spPr>
          <a:xfrm>
            <a:off x="8590722" y="6245638"/>
            <a:ext cx="3601278" cy="338554"/>
          </a:xfrm>
          <a:prstGeom prst="rect">
            <a:avLst/>
          </a:prstGeom>
          <a:noFill/>
        </p:spPr>
        <p:txBody>
          <a:bodyPr wrap="square" rtlCol="0">
            <a:spAutoFit/>
          </a:bodyPr>
          <a:lstStyle/>
          <a:p>
            <a:r>
              <a:rPr lang="en-US" sz="1600" dirty="0"/>
              <a:t>(</a:t>
            </a:r>
            <a:r>
              <a:rPr lang="en-US" sz="1600" dirty="0" err="1"/>
              <a:t>Musanti</a:t>
            </a:r>
            <a:r>
              <a:rPr lang="en-US" sz="1600" dirty="0"/>
              <a:t>, &amp; </a:t>
            </a:r>
            <a:r>
              <a:rPr lang="en-US" sz="1600" dirty="0" err="1"/>
              <a:t>Celedon-Pattichis</a:t>
            </a:r>
            <a:r>
              <a:rPr lang="en-US" sz="1600" dirty="0"/>
              <a:t>, 2013)</a:t>
            </a:r>
          </a:p>
        </p:txBody>
      </p:sp>
      <p:grpSp>
        <p:nvGrpSpPr>
          <p:cNvPr id="2" name="Group 1"/>
          <p:cNvGrpSpPr/>
          <p:nvPr/>
        </p:nvGrpSpPr>
        <p:grpSpPr>
          <a:xfrm>
            <a:off x="938791" y="1699548"/>
            <a:ext cx="604973" cy="3577242"/>
            <a:chOff x="418404" y="1687544"/>
            <a:chExt cx="604973" cy="3577242"/>
          </a:xfrm>
        </p:grpSpPr>
        <p:sp>
          <p:nvSpPr>
            <p:cNvPr id="10" name="TextBox 9">
              <a:extLst>
                <a:ext uri="{FF2B5EF4-FFF2-40B4-BE49-F238E27FC236}">
                  <a16:creationId xmlns="" xmlns:a16="http://schemas.microsoft.com/office/drawing/2014/main" id="{91570315-D83A-7949-8D34-314C0C17E431}"/>
                </a:ext>
              </a:extLst>
            </p:cNvPr>
            <p:cNvSpPr txBox="1"/>
            <p:nvPr/>
          </p:nvSpPr>
          <p:spPr>
            <a:xfrm>
              <a:off x="418404" y="1687544"/>
              <a:ext cx="593432" cy="477054"/>
            </a:xfrm>
            <a:prstGeom prst="rect">
              <a:avLst/>
            </a:prstGeom>
            <a:noFill/>
          </p:spPr>
          <p:txBody>
            <a:bodyPr wrap="none" rtlCol="0">
              <a:spAutoFit/>
            </a:bodyPr>
            <a:lstStyle/>
            <a:p>
              <a:r>
                <a:rPr lang="en-US" sz="2500" b="1" dirty="0"/>
                <a:t>15.</a:t>
              </a:r>
            </a:p>
          </p:txBody>
        </p:sp>
        <p:sp>
          <p:nvSpPr>
            <p:cNvPr id="11" name="TextBox 10">
              <a:extLst>
                <a:ext uri="{FF2B5EF4-FFF2-40B4-BE49-F238E27FC236}">
                  <a16:creationId xmlns="" xmlns:a16="http://schemas.microsoft.com/office/drawing/2014/main" id="{1BB694E7-9833-EA46-B84E-9B62FA2BBCCE}"/>
                </a:ext>
              </a:extLst>
            </p:cNvPr>
            <p:cNvSpPr txBox="1"/>
            <p:nvPr/>
          </p:nvSpPr>
          <p:spPr>
            <a:xfrm>
              <a:off x="429945" y="2568364"/>
              <a:ext cx="593432" cy="477054"/>
            </a:xfrm>
            <a:prstGeom prst="rect">
              <a:avLst/>
            </a:prstGeom>
            <a:noFill/>
          </p:spPr>
          <p:txBody>
            <a:bodyPr wrap="none" rtlCol="0">
              <a:spAutoFit/>
            </a:bodyPr>
            <a:lstStyle/>
            <a:p>
              <a:r>
                <a:rPr lang="en-US" sz="2500" b="1" dirty="0"/>
                <a:t>16.</a:t>
              </a:r>
            </a:p>
          </p:txBody>
        </p:sp>
        <p:sp>
          <p:nvSpPr>
            <p:cNvPr id="12" name="TextBox 11">
              <a:extLst>
                <a:ext uri="{FF2B5EF4-FFF2-40B4-BE49-F238E27FC236}">
                  <a16:creationId xmlns="" xmlns:a16="http://schemas.microsoft.com/office/drawing/2014/main" id="{EB496D0D-85A4-8947-92AD-8A81F00B17EF}"/>
                </a:ext>
              </a:extLst>
            </p:cNvPr>
            <p:cNvSpPr txBox="1"/>
            <p:nvPr/>
          </p:nvSpPr>
          <p:spPr>
            <a:xfrm>
              <a:off x="429945" y="3072161"/>
              <a:ext cx="593432" cy="477054"/>
            </a:xfrm>
            <a:prstGeom prst="rect">
              <a:avLst/>
            </a:prstGeom>
            <a:noFill/>
          </p:spPr>
          <p:txBody>
            <a:bodyPr wrap="none" rtlCol="0">
              <a:spAutoFit/>
            </a:bodyPr>
            <a:lstStyle/>
            <a:p>
              <a:r>
                <a:rPr lang="en-US" sz="2500" b="1" dirty="0"/>
                <a:t>17.</a:t>
              </a:r>
            </a:p>
          </p:txBody>
        </p:sp>
        <p:sp>
          <p:nvSpPr>
            <p:cNvPr id="13" name="TextBox 12">
              <a:extLst>
                <a:ext uri="{FF2B5EF4-FFF2-40B4-BE49-F238E27FC236}">
                  <a16:creationId xmlns="" xmlns:a16="http://schemas.microsoft.com/office/drawing/2014/main" id="{D4B06B04-C29A-474E-A8A1-6EBC7F58A335}"/>
                </a:ext>
              </a:extLst>
            </p:cNvPr>
            <p:cNvSpPr txBox="1"/>
            <p:nvPr/>
          </p:nvSpPr>
          <p:spPr>
            <a:xfrm>
              <a:off x="429945" y="3687711"/>
              <a:ext cx="593432" cy="477054"/>
            </a:xfrm>
            <a:prstGeom prst="rect">
              <a:avLst/>
            </a:prstGeom>
            <a:noFill/>
          </p:spPr>
          <p:txBody>
            <a:bodyPr wrap="none" rtlCol="0">
              <a:spAutoFit/>
            </a:bodyPr>
            <a:lstStyle/>
            <a:p>
              <a:r>
                <a:rPr lang="en-US" sz="2500" b="1" dirty="0"/>
                <a:t>18.</a:t>
              </a:r>
            </a:p>
          </p:txBody>
        </p:sp>
        <p:sp>
          <p:nvSpPr>
            <p:cNvPr id="14" name="TextBox 13">
              <a:extLst>
                <a:ext uri="{FF2B5EF4-FFF2-40B4-BE49-F238E27FC236}">
                  <a16:creationId xmlns="" xmlns:a16="http://schemas.microsoft.com/office/drawing/2014/main" id="{EBD3C05D-B7C8-8A4F-B911-30F0FA933B78}"/>
                </a:ext>
              </a:extLst>
            </p:cNvPr>
            <p:cNvSpPr txBox="1"/>
            <p:nvPr/>
          </p:nvSpPr>
          <p:spPr>
            <a:xfrm>
              <a:off x="429945" y="4164765"/>
              <a:ext cx="593432" cy="477054"/>
            </a:xfrm>
            <a:prstGeom prst="rect">
              <a:avLst/>
            </a:prstGeom>
            <a:noFill/>
          </p:spPr>
          <p:txBody>
            <a:bodyPr wrap="none" rtlCol="0">
              <a:spAutoFit/>
            </a:bodyPr>
            <a:lstStyle/>
            <a:p>
              <a:r>
                <a:rPr lang="en-US" sz="2500" b="1" dirty="0"/>
                <a:t>19.</a:t>
              </a:r>
            </a:p>
          </p:txBody>
        </p:sp>
        <p:sp>
          <p:nvSpPr>
            <p:cNvPr id="15" name="TextBox 14">
              <a:extLst>
                <a:ext uri="{FF2B5EF4-FFF2-40B4-BE49-F238E27FC236}">
                  <a16:creationId xmlns="" xmlns:a16="http://schemas.microsoft.com/office/drawing/2014/main" id="{30C75549-33B8-8A4F-A6E9-C884FDFAD707}"/>
                </a:ext>
              </a:extLst>
            </p:cNvPr>
            <p:cNvSpPr txBox="1"/>
            <p:nvPr/>
          </p:nvSpPr>
          <p:spPr>
            <a:xfrm>
              <a:off x="429945" y="4787732"/>
              <a:ext cx="593432" cy="477054"/>
            </a:xfrm>
            <a:prstGeom prst="rect">
              <a:avLst/>
            </a:prstGeom>
            <a:noFill/>
          </p:spPr>
          <p:txBody>
            <a:bodyPr wrap="none" rtlCol="0">
              <a:spAutoFit/>
            </a:bodyPr>
            <a:lstStyle/>
            <a:p>
              <a:r>
                <a:rPr lang="en-US" sz="2500" b="1" dirty="0"/>
                <a:t>20.</a:t>
              </a:r>
            </a:p>
          </p:txBody>
        </p:sp>
      </p:grpSp>
      <p:sp>
        <p:nvSpPr>
          <p:cNvPr id="3" name="Rounded Rectangle 2"/>
          <p:cNvSpPr/>
          <p:nvPr/>
        </p:nvSpPr>
        <p:spPr>
          <a:xfrm>
            <a:off x="3641271" y="2710543"/>
            <a:ext cx="1861458" cy="37362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641270" y="4176769"/>
            <a:ext cx="7831385" cy="78711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264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MALLI Teaching Practices</a:t>
            </a:r>
            <a:endParaRPr lang="en-US" dirty="0"/>
          </a:p>
        </p:txBody>
      </p:sp>
      <p:graphicFrame>
        <p:nvGraphicFramePr>
          <p:cNvPr id="4" name="Table 3"/>
          <p:cNvGraphicFramePr>
            <a:graphicFrameLocks noGrp="1"/>
          </p:cNvGraphicFramePr>
          <p:nvPr>
            <p:extLst/>
          </p:nvPr>
        </p:nvGraphicFramePr>
        <p:xfrm>
          <a:off x="838200" y="1724854"/>
          <a:ext cx="10515600" cy="4973711"/>
        </p:xfrm>
        <a:graphic>
          <a:graphicData uri="http://schemas.openxmlformats.org/drawingml/2006/table">
            <a:tbl>
              <a:tblPr firstRow="1" firstCol="1" bandRow="1">
                <a:tableStyleId>{5C22544A-7EE6-4342-B048-85BDC9FD1C3A}</a:tableStyleId>
              </a:tblPr>
              <a:tblGrid>
                <a:gridCol w="2494345"/>
                <a:gridCol w="3541852"/>
                <a:gridCol w="4479403"/>
              </a:tblGrid>
              <a:tr h="530235">
                <a:tc>
                  <a:txBody>
                    <a:bodyPr/>
                    <a:lstStyle/>
                    <a:p>
                      <a:pPr marL="0" marR="0" algn="just">
                        <a:spcBef>
                          <a:spcPts val="0"/>
                        </a:spcBef>
                        <a:spcAft>
                          <a:spcPts val="0"/>
                        </a:spcAft>
                      </a:pPr>
                      <a:r>
                        <a:rPr lang="en-US" sz="2400" dirty="0">
                          <a:effectLst/>
                        </a:rPr>
                        <a:t>MALLI Practice</a:t>
                      </a:r>
                      <a:endParaRPr lang="en-US" sz="2400" dirty="0">
                        <a:effectLst/>
                        <a:latin typeface="Calibri" charset="0"/>
                        <a:ea typeface="Calibri" charset="0"/>
                        <a:cs typeface="Times New Roman" charset="0"/>
                      </a:endParaRPr>
                    </a:p>
                  </a:txBody>
                  <a:tcPr marL="68580" marR="68580" marT="0" marB="0"/>
                </a:tc>
                <a:tc>
                  <a:txBody>
                    <a:bodyPr/>
                    <a:lstStyle/>
                    <a:p>
                      <a:pPr marL="0" marR="0" algn="just">
                        <a:spcBef>
                          <a:spcPts val="0"/>
                        </a:spcBef>
                        <a:spcAft>
                          <a:spcPts val="0"/>
                        </a:spcAft>
                      </a:pPr>
                      <a:r>
                        <a:rPr lang="en-US" sz="2400">
                          <a:effectLst/>
                        </a:rPr>
                        <a:t>Definition</a:t>
                      </a:r>
                      <a:endParaRPr lang="en-US" sz="2400">
                        <a:effectLst/>
                        <a:latin typeface="Calibri" charset="0"/>
                        <a:ea typeface="Calibri" charset="0"/>
                        <a:cs typeface="Times New Roman" charset="0"/>
                      </a:endParaRPr>
                    </a:p>
                  </a:txBody>
                  <a:tcPr marL="68580" marR="68580" marT="0" marB="0"/>
                </a:tc>
                <a:tc>
                  <a:txBody>
                    <a:bodyPr/>
                    <a:lstStyle/>
                    <a:p>
                      <a:pPr marL="0" marR="0" algn="just">
                        <a:spcBef>
                          <a:spcPts val="0"/>
                        </a:spcBef>
                        <a:spcAft>
                          <a:spcPts val="0"/>
                        </a:spcAft>
                      </a:pPr>
                      <a:r>
                        <a:rPr lang="en-US" sz="2400">
                          <a:effectLst/>
                        </a:rPr>
                        <a:t>Examples of Strategies &amp; Activities</a:t>
                      </a:r>
                      <a:endParaRPr lang="en-US" sz="2400">
                        <a:effectLst/>
                        <a:latin typeface="Calibri" charset="0"/>
                        <a:ea typeface="Calibri" charset="0"/>
                        <a:cs typeface="Times New Roman" charset="0"/>
                      </a:endParaRPr>
                    </a:p>
                  </a:txBody>
                  <a:tcPr marL="68580" marR="68580" marT="0" marB="0"/>
                </a:tc>
              </a:tr>
              <a:tr h="4242191">
                <a:tc>
                  <a:txBody>
                    <a:bodyPr/>
                    <a:lstStyle/>
                    <a:p>
                      <a:pPr marL="0" marR="0" algn="just">
                        <a:spcBef>
                          <a:spcPts val="0"/>
                        </a:spcBef>
                        <a:spcAft>
                          <a:spcPts val="0"/>
                        </a:spcAft>
                      </a:pPr>
                      <a:r>
                        <a:rPr lang="en-US" sz="2400" dirty="0">
                          <a:effectLst/>
                        </a:rPr>
                        <a:t>Mathematics </a:t>
                      </a:r>
                    </a:p>
                    <a:p>
                      <a:pPr marL="0" marR="0" algn="just">
                        <a:spcBef>
                          <a:spcPts val="0"/>
                        </a:spcBef>
                        <a:spcAft>
                          <a:spcPts val="0"/>
                        </a:spcAft>
                      </a:pPr>
                      <a:r>
                        <a:rPr lang="en-US" sz="2400" dirty="0">
                          <a:effectLst/>
                        </a:rPr>
                        <a:t>Discourse</a:t>
                      </a:r>
                      <a:endParaRPr lang="en-US" sz="2400"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2400" dirty="0">
                          <a:effectLst/>
                        </a:rPr>
                        <a:t>Talking and acting to accomplish mathematics practices such as proving or explaining math </a:t>
                      </a:r>
                      <a:r>
                        <a:rPr lang="en-US" sz="2400" dirty="0" smtClean="0">
                          <a:effectLst/>
                        </a:rPr>
                        <a:t>arguments, solutions</a:t>
                      </a:r>
                      <a:r>
                        <a:rPr lang="en-US" sz="2400" dirty="0">
                          <a:effectLst/>
                        </a:rPr>
                        <a:t>, problems, or statements</a:t>
                      </a:r>
                      <a:endParaRPr lang="en-US" sz="2400" dirty="0">
                        <a:effectLst/>
                        <a:latin typeface="Calibri" charset="0"/>
                        <a:ea typeface="Calibri" charset="0"/>
                        <a:cs typeface="Times New Roman" charset="0"/>
                      </a:endParaRPr>
                    </a:p>
                  </a:txBody>
                  <a:tcPr marL="68580" marR="68580" marT="0" marB="0"/>
                </a:tc>
                <a:tc>
                  <a:txBody>
                    <a:bodyPr/>
                    <a:lstStyle/>
                    <a:p>
                      <a:pPr marL="342900" marR="0" lvl="0" indent="-342900">
                        <a:lnSpc>
                          <a:spcPct val="107000"/>
                        </a:lnSpc>
                        <a:spcBef>
                          <a:spcPts val="0"/>
                        </a:spcBef>
                        <a:spcAft>
                          <a:spcPts val="0"/>
                        </a:spcAft>
                        <a:buFont typeface="Symbol" charset="2"/>
                        <a:buChar char=""/>
                      </a:pPr>
                      <a:r>
                        <a:rPr lang="en-US" sz="2400" dirty="0">
                          <a:effectLst/>
                        </a:rPr>
                        <a:t>Connect home and community funds of knowledge to school math. </a:t>
                      </a:r>
                    </a:p>
                    <a:p>
                      <a:pPr marL="342900" marR="0" lvl="0" indent="-342900">
                        <a:lnSpc>
                          <a:spcPct val="107000"/>
                        </a:lnSpc>
                        <a:spcBef>
                          <a:spcPts val="0"/>
                        </a:spcBef>
                        <a:spcAft>
                          <a:spcPts val="0"/>
                        </a:spcAft>
                        <a:buFont typeface="Symbol" charset="2"/>
                        <a:buChar char=""/>
                      </a:pPr>
                      <a:r>
                        <a:rPr lang="en-US" sz="2400" dirty="0">
                          <a:effectLst/>
                        </a:rPr>
                        <a:t>Increase student interaction and collaboration. </a:t>
                      </a:r>
                    </a:p>
                    <a:p>
                      <a:pPr marL="342900" marR="0" lvl="0" indent="-342900">
                        <a:lnSpc>
                          <a:spcPct val="107000"/>
                        </a:lnSpc>
                        <a:spcBef>
                          <a:spcPts val="0"/>
                        </a:spcBef>
                        <a:spcAft>
                          <a:spcPts val="0"/>
                        </a:spcAft>
                        <a:buFont typeface="Symbol" charset="2"/>
                        <a:buChar char=""/>
                      </a:pPr>
                      <a:r>
                        <a:rPr lang="en-US" sz="2400" dirty="0">
                          <a:effectLst/>
                        </a:rPr>
                        <a:t>Cultivate arguments and explanations via math talks. </a:t>
                      </a:r>
                    </a:p>
                    <a:p>
                      <a:pPr marL="342900" marR="0" lvl="0" indent="-342900">
                        <a:lnSpc>
                          <a:spcPct val="107000"/>
                        </a:lnSpc>
                        <a:spcBef>
                          <a:spcPts val="0"/>
                        </a:spcBef>
                        <a:spcAft>
                          <a:spcPts val="0"/>
                        </a:spcAft>
                        <a:buFont typeface="Symbol" charset="2"/>
                        <a:buChar char=""/>
                      </a:pPr>
                      <a:r>
                        <a:rPr lang="en-US" sz="2400" dirty="0">
                          <a:effectLst/>
                        </a:rPr>
                        <a:t>Promote active listeners. </a:t>
                      </a:r>
                    </a:p>
                    <a:p>
                      <a:pPr marL="342900" marR="0" lvl="0" indent="-342900">
                        <a:lnSpc>
                          <a:spcPct val="107000"/>
                        </a:lnSpc>
                        <a:spcBef>
                          <a:spcPts val="0"/>
                        </a:spcBef>
                        <a:spcAft>
                          <a:spcPts val="0"/>
                        </a:spcAft>
                        <a:buFont typeface="Symbol" charset="2"/>
                        <a:buChar char=""/>
                      </a:pPr>
                      <a:r>
                        <a:rPr lang="en-US" sz="2400" dirty="0">
                          <a:effectLst/>
                        </a:rPr>
                        <a:t>Strategies that promote math discourse and talk. </a:t>
                      </a:r>
                      <a:endParaRPr lang="en-US" sz="2400" dirty="0">
                        <a:effectLst/>
                        <a:latin typeface="Calibri" charset="0"/>
                        <a:ea typeface="Calibri" charset="0"/>
                        <a:cs typeface="Times New Roman" charset="0"/>
                      </a:endParaRPr>
                    </a:p>
                  </a:txBody>
                  <a:tcPr marL="68580" marR="68580" marT="0" marB="0"/>
                </a:tc>
              </a:tr>
            </a:tbl>
          </a:graphicData>
        </a:graphic>
      </p:graphicFrame>
    </p:spTree>
    <p:extLst>
      <p:ext uri="{BB962C8B-B14F-4D97-AF65-F5344CB8AC3E}">
        <p14:creationId xmlns:p14="http://schemas.microsoft.com/office/powerpoint/2010/main" val="20650178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ExAMPLE</a:t>
            </a:r>
            <a:r>
              <a:rPr lang="en-US" dirty="0" smtClean="0"/>
              <a:t>. 4 (K)</a:t>
            </a:r>
            <a:endParaRPr lang="en-US" dirty="0"/>
          </a:p>
        </p:txBody>
      </p:sp>
      <p:sp>
        <p:nvSpPr>
          <p:cNvPr id="3" name="Content Placeholder 2"/>
          <p:cNvSpPr>
            <a:spLocks noGrp="1"/>
          </p:cNvSpPr>
          <p:nvPr>
            <p:ph sz="half" idx="1"/>
          </p:nvPr>
        </p:nvSpPr>
        <p:spPr>
          <a:xfrm>
            <a:off x="1251678" y="1825625"/>
            <a:ext cx="9600352" cy="4351338"/>
          </a:xfrm>
        </p:spPr>
        <p:txBody>
          <a:bodyPr>
            <a:normAutofit/>
          </a:bodyPr>
          <a:lstStyle/>
          <a:p>
            <a:r>
              <a:rPr lang="en-US" sz="3200" dirty="0"/>
              <a:t>Ms. </a:t>
            </a:r>
            <a:r>
              <a:rPr lang="en-US" sz="3200" dirty="0" smtClean="0"/>
              <a:t>Arenas posed </a:t>
            </a:r>
            <a:r>
              <a:rPr lang="en-US" sz="3200" dirty="0"/>
              <a:t>several problems related to the upcoming Easter holiday, including the following </a:t>
            </a:r>
            <a:r>
              <a:rPr lang="en-US" sz="3200" dirty="0" smtClean="0"/>
              <a:t>multistep problem</a:t>
            </a:r>
            <a:r>
              <a:rPr lang="en-US" sz="3200" dirty="0"/>
              <a:t>: </a:t>
            </a:r>
            <a:endParaRPr lang="en-US" sz="3200" dirty="0" smtClean="0"/>
          </a:p>
          <a:p>
            <a:r>
              <a:rPr lang="en-US" sz="3200" dirty="0" smtClean="0">
                <a:solidFill>
                  <a:srgbClr val="FF0000"/>
                </a:solidFill>
              </a:rPr>
              <a:t>“</a:t>
            </a:r>
            <a:r>
              <a:rPr lang="en-US" sz="3200" dirty="0">
                <a:solidFill>
                  <a:srgbClr val="FF0000"/>
                </a:solidFill>
              </a:rPr>
              <a:t>Ms. Arenas had two boxes of chocolate eggs, and each box had four eggs. Then I </a:t>
            </a:r>
            <a:r>
              <a:rPr lang="en-US" sz="3200" dirty="0" smtClean="0">
                <a:solidFill>
                  <a:srgbClr val="FF0000"/>
                </a:solidFill>
              </a:rPr>
              <a:t>ate two </a:t>
            </a:r>
            <a:r>
              <a:rPr lang="en-US" sz="3200" dirty="0">
                <a:solidFill>
                  <a:srgbClr val="FF0000"/>
                </a:solidFill>
              </a:rPr>
              <a:t>chocolate eggs. How many do I have left?”</a:t>
            </a:r>
          </a:p>
        </p:txBody>
      </p:sp>
    </p:spTree>
    <p:extLst>
      <p:ext uri="{BB962C8B-B14F-4D97-AF65-F5344CB8AC3E}">
        <p14:creationId xmlns:p14="http://schemas.microsoft.com/office/powerpoint/2010/main" val="17874203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740732"/>
          </a:xfrm>
          <a:prstGeom prst="rect">
            <a:avLst/>
          </a:prstGeom>
        </p:spPr>
      </p:pic>
      <p:sp>
        <p:nvSpPr>
          <p:cNvPr id="2" name="Rounded Rectangle 1"/>
          <p:cNvSpPr/>
          <p:nvPr/>
        </p:nvSpPr>
        <p:spPr>
          <a:xfrm>
            <a:off x="27215" y="5501863"/>
            <a:ext cx="473529" cy="4572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7215" y="1649186"/>
            <a:ext cx="557893" cy="593271"/>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11579" y="4262994"/>
            <a:ext cx="473529" cy="4572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flipV="1">
            <a:off x="111578" y="3481325"/>
            <a:ext cx="473529" cy="52709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4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xit" presetSubtype="4" fill="hold" grpId="1" nodeType="clickEffect">
                                  <p:stCondLst>
                                    <p:cond delay="0"/>
                                  </p:stCondLst>
                                  <p:childTnLst>
                                    <p:anim calcmode="lin" valueType="num">
                                      <p:cBhvr additive="base">
                                        <p:cTn id="17" dur="500"/>
                                        <p:tgtEl>
                                          <p:spTgt spid="4"/>
                                        </p:tgtEl>
                                        <p:attrNameLst>
                                          <p:attrName>ppt_y</p:attrName>
                                        </p:attrNameLst>
                                      </p:cBhvr>
                                      <p:tavLst>
                                        <p:tav tm="0">
                                          <p:val>
                                            <p:strVal val="#ppt_y"/>
                                          </p:val>
                                        </p:tav>
                                        <p:tav tm="100000">
                                          <p:val>
                                            <p:strVal val="#ppt_y+#ppt_h*1.125000"/>
                                          </p:val>
                                        </p:tav>
                                      </p:tavLst>
                                    </p:anim>
                                    <p:animEffect transition="out" filter="wipe(down)">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2" presetClass="exit" presetSubtype="4" fill="hold" grpId="1" nodeType="withEffect">
                                  <p:stCondLst>
                                    <p:cond delay="0"/>
                                  </p:stCondLst>
                                  <p:childTnLst>
                                    <p:anim calcmode="lin" valueType="num">
                                      <p:cBhvr additive="base">
                                        <p:cTn id="21" dur="500"/>
                                        <p:tgtEl>
                                          <p:spTgt spid="6"/>
                                        </p:tgtEl>
                                        <p:attrNameLst>
                                          <p:attrName>ppt_y</p:attrName>
                                        </p:attrNameLst>
                                      </p:cBhvr>
                                      <p:tavLst>
                                        <p:tav tm="0">
                                          <p:val>
                                            <p:strVal val="#ppt_y"/>
                                          </p:val>
                                        </p:tav>
                                        <p:tav tm="100000">
                                          <p:val>
                                            <p:strVal val="#ppt_y+#ppt_h*1.125000"/>
                                          </p:val>
                                        </p:tav>
                                      </p:tavLst>
                                    </p:anim>
                                    <p:animEffect transition="out" filter="wipe(down)">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5" presetClass="entr" presetSubtype="1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heckerboard(across)">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1"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grpId="2" nodeType="clickEffect">
                                  <p:stCondLst>
                                    <p:cond delay="0"/>
                                  </p:stCondLst>
                                  <p:childTnLst>
                                    <p:animEffect transition="out" filter="blinds(horizontal)">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4" grpId="1" animBg="1"/>
      <p:bldP spid="6" grpId="0" animBg="1"/>
      <p:bldP spid="6" grpId="1" animBg="1"/>
      <p:bldP spid="7" grpId="0" animBg="1"/>
      <p:bldP spid="7" grpId="1" animBg="1"/>
      <p:bldP spid="7"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51678" y="227402"/>
            <a:ext cx="8852275" cy="1492132"/>
          </a:xfrm>
        </p:spPr>
        <p:txBody>
          <a:bodyPr>
            <a:normAutofit/>
          </a:bodyPr>
          <a:lstStyle/>
          <a:p>
            <a:r>
              <a:rPr lang="en-US" sz="4400" dirty="0" smtClean="0"/>
              <a:t>Ex. 4: Dalia Solves a multistep problem</a:t>
            </a:r>
            <a:endParaRPr lang="en-US" sz="4400" dirty="0"/>
          </a:p>
        </p:txBody>
      </p:sp>
      <p:sp>
        <p:nvSpPr>
          <p:cNvPr id="6" name="Content Placeholder 5"/>
          <p:cNvSpPr>
            <a:spLocks noGrp="1"/>
          </p:cNvSpPr>
          <p:nvPr>
            <p:ph idx="1"/>
          </p:nvPr>
        </p:nvSpPr>
        <p:spPr>
          <a:xfrm>
            <a:off x="1251678" y="1765251"/>
            <a:ext cx="10178322" cy="5092749"/>
          </a:xfrm>
        </p:spPr>
        <p:txBody>
          <a:bodyPr>
            <a:noAutofit/>
          </a:bodyPr>
          <a:lstStyle/>
          <a:p>
            <a:r>
              <a:rPr lang="en-US" sz="2400" dirty="0"/>
              <a:t>In this episode, Ms. Arenas used a series of probes (lines 3, 9, and 11) to elicit details </a:t>
            </a:r>
            <a:r>
              <a:rPr lang="en-US" sz="2400" dirty="0" smtClean="0"/>
              <a:t>of Dalia’s </a:t>
            </a:r>
            <a:r>
              <a:rPr lang="en-US" sz="2400" dirty="0"/>
              <a:t>strategy and to communicate the discursive norm that one needs to explain one’s thinking.</a:t>
            </a:r>
          </a:p>
          <a:p>
            <a:r>
              <a:rPr lang="en-US" sz="2400" dirty="0"/>
              <a:t>Additionally, she provided a frame for Dalia’s explanation that was based on describing </a:t>
            </a:r>
            <a:r>
              <a:rPr lang="en-US" sz="2400" dirty="0" smtClean="0"/>
              <a:t>the actions </a:t>
            </a:r>
            <a:r>
              <a:rPr lang="en-US" sz="2400" dirty="0"/>
              <a:t>in the story (Y </a:t>
            </a:r>
            <a:r>
              <a:rPr lang="en-US" sz="2400" dirty="0" err="1"/>
              <a:t>luego</a:t>
            </a:r>
            <a:r>
              <a:rPr lang="en-US" sz="2400" dirty="0"/>
              <a:t> me </a:t>
            </a:r>
            <a:r>
              <a:rPr lang="en-US" sz="2400" dirty="0" err="1" smtClean="0"/>
              <a:t>comi</a:t>
            </a:r>
            <a:r>
              <a:rPr lang="en-US" sz="2400" dirty="0" smtClean="0"/>
              <a:t>’ </a:t>
            </a:r>
            <a:r>
              <a:rPr lang="en-US" sz="2400" dirty="0"/>
              <a:t>dos, line 7) and explaining how she represented </a:t>
            </a:r>
            <a:r>
              <a:rPr lang="en-US" sz="2400" dirty="0" smtClean="0"/>
              <a:t>those actions </a:t>
            </a:r>
            <a:r>
              <a:rPr lang="en-US" sz="2400" dirty="0"/>
              <a:t>in her drawing </a:t>
            </a:r>
            <a:r>
              <a:rPr lang="en-US" sz="2400" dirty="0" smtClean="0"/>
              <a:t>(Como </a:t>
            </a:r>
            <a:r>
              <a:rPr lang="en-US" sz="2400" dirty="0" err="1"/>
              <a:t>sabes</a:t>
            </a:r>
            <a:r>
              <a:rPr lang="en-US" sz="2400" dirty="0"/>
              <a:t> </a:t>
            </a:r>
            <a:r>
              <a:rPr lang="en-US" sz="2400" dirty="0" err="1" smtClean="0"/>
              <a:t>cuales</a:t>
            </a:r>
            <a:r>
              <a:rPr lang="en-US" sz="2400" dirty="0" smtClean="0"/>
              <a:t> </a:t>
            </a:r>
            <a:r>
              <a:rPr lang="en-US" sz="2400" dirty="0"/>
              <a:t>son </a:t>
            </a:r>
            <a:r>
              <a:rPr lang="en-US" sz="2400" dirty="0" err="1"/>
              <a:t>los</a:t>
            </a:r>
            <a:r>
              <a:rPr lang="en-US" sz="2400" dirty="0"/>
              <a:t> que </a:t>
            </a:r>
            <a:r>
              <a:rPr lang="en-US" sz="2400" dirty="0" err="1" smtClean="0"/>
              <a:t>comi</a:t>
            </a:r>
            <a:r>
              <a:rPr lang="en-US" sz="2400" dirty="0" smtClean="0"/>
              <a:t>’?, </a:t>
            </a:r>
            <a:r>
              <a:rPr lang="en-US" sz="2400" dirty="0"/>
              <a:t>line 11). We also see how Dalia</a:t>
            </a:r>
          </a:p>
          <a:p>
            <a:r>
              <a:rPr lang="en-US" sz="2400" dirty="0"/>
              <a:t>R</a:t>
            </a:r>
            <a:r>
              <a:rPr lang="en-US" sz="2400" dirty="0" smtClean="0"/>
              <a:t>esponded </a:t>
            </a:r>
            <a:r>
              <a:rPr lang="en-US" sz="2400" dirty="0"/>
              <a:t>in ways that reinforced important discursive norms—by using more </a:t>
            </a:r>
            <a:r>
              <a:rPr lang="en-US" sz="2400" dirty="0" smtClean="0"/>
              <a:t>mathematical language </a:t>
            </a:r>
            <a:r>
              <a:rPr lang="en-US" sz="2400" dirty="0"/>
              <a:t>(i.e., stating that six were left) and referring to visual representations (i.e., </a:t>
            </a:r>
            <a:r>
              <a:rPr lang="en-US" sz="2400" dirty="0" smtClean="0"/>
              <a:t>indicating that </a:t>
            </a:r>
            <a:r>
              <a:rPr lang="en-US" sz="2400" dirty="0"/>
              <a:t>she crossed out circles in her drawing) to communicate her reasoning.</a:t>
            </a:r>
          </a:p>
        </p:txBody>
      </p:sp>
    </p:spTree>
    <p:extLst>
      <p:ext uri="{BB962C8B-B14F-4D97-AF65-F5344CB8AC3E}">
        <p14:creationId xmlns:p14="http://schemas.microsoft.com/office/powerpoint/2010/main" val="10298365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254" y="331926"/>
            <a:ext cx="10515600" cy="918687"/>
          </a:xfrm>
        </p:spPr>
        <p:txBody>
          <a:bodyPr>
            <a:normAutofit/>
          </a:bodyPr>
          <a:lstStyle/>
          <a:p>
            <a:pPr algn="ctr"/>
            <a:r>
              <a:rPr lang="en-US" sz="4400" b="1" dirty="0" smtClean="0"/>
              <a:t>Math Proficiency &amp; MALLI Practices </a:t>
            </a:r>
            <a:endParaRPr lang="en-US" sz="4400" b="1" dirty="0"/>
          </a:p>
        </p:txBody>
      </p:sp>
      <p:grpSp>
        <p:nvGrpSpPr>
          <p:cNvPr id="26" name="Group 25"/>
          <p:cNvGrpSpPr/>
          <p:nvPr/>
        </p:nvGrpSpPr>
        <p:grpSpPr>
          <a:xfrm>
            <a:off x="1259457" y="1501379"/>
            <a:ext cx="10094343" cy="6109633"/>
            <a:chOff x="1259457" y="1501379"/>
            <a:chExt cx="10094343" cy="6109633"/>
          </a:xfrm>
        </p:grpSpPr>
        <p:sp>
          <p:nvSpPr>
            <p:cNvPr id="4" name="TextBox 3"/>
            <p:cNvSpPr txBox="1"/>
            <p:nvPr/>
          </p:nvSpPr>
          <p:spPr>
            <a:xfrm>
              <a:off x="1259457" y="1501379"/>
              <a:ext cx="9489056" cy="738664"/>
            </a:xfrm>
            <a:prstGeom prst="rect">
              <a:avLst/>
            </a:prstGeom>
            <a:noFill/>
            <a:ln w="38100">
              <a:solidFill>
                <a:schemeClr val="accent1">
                  <a:lumMod val="75000"/>
                </a:schemeClr>
              </a:solidFill>
            </a:ln>
          </p:spPr>
          <p:txBody>
            <a:bodyPr wrap="square" rtlCol="0">
              <a:spAutoFit/>
            </a:bodyPr>
            <a:lstStyle/>
            <a:p>
              <a:pPr algn="ctr"/>
              <a:r>
                <a:rPr lang="en-US" sz="2400" b="1" dirty="0" smtClean="0"/>
                <a:t>Math Proficiency</a:t>
              </a:r>
            </a:p>
            <a:p>
              <a:r>
                <a:rPr lang="en-US" dirty="0" smtClean="0"/>
                <a:t>Understanding   Procedural Fluency   Strategic Competence   Reasoning   Prod. Dispositions </a:t>
              </a:r>
              <a:endParaRPr lang="en-US" dirty="0"/>
            </a:p>
          </p:txBody>
        </p:sp>
        <p:sp>
          <p:nvSpPr>
            <p:cNvPr id="5" name="TextBox 4"/>
            <p:cNvSpPr txBox="1"/>
            <p:nvPr/>
          </p:nvSpPr>
          <p:spPr>
            <a:xfrm>
              <a:off x="3635595" y="2893041"/>
              <a:ext cx="5012824" cy="738664"/>
            </a:xfrm>
            <a:prstGeom prst="rect">
              <a:avLst/>
            </a:prstGeom>
            <a:noFill/>
            <a:ln w="38100">
              <a:solidFill>
                <a:schemeClr val="accent1">
                  <a:lumMod val="75000"/>
                </a:schemeClr>
              </a:solidFill>
            </a:ln>
          </p:spPr>
          <p:txBody>
            <a:bodyPr wrap="square" rtlCol="0">
              <a:spAutoFit/>
            </a:bodyPr>
            <a:lstStyle/>
            <a:p>
              <a:pPr algn="ctr"/>
              <a:r>
                <a:rPr lang="en-US" sz="2400" b="1" dirty="0" smtClean="0"/>
                <a:t>Mathematic Representations </a:t>
              </a:r>
            </a:p>
            <a:p>
              <a:pPr algn="ctr"/>
              <a:r>
                <a:rPr lang="en-US" dirty="0" smtClean="0"/>
                <a:t>(Strategic Competence)</a:t>
              </a:r>
              <a:endParaRPr lang="en-US" dirty="0"/>
            </a:p>
          </p:txBody>
        </p:sp>
        <p:sp>
          <p:nvSpPr>
            <p:cNvPr id="6" name="TextBox 5"/>
            <p:cNvSpPr txBox="1"/>
            <p:nvPr/>
          </p:nvSpPr>
          <p:spPr>
            <a:xfrm>
              <a:off x="2743200" y="4341814"/>
              <a:ext cx="6797615" cy="461665"/>
            </a:xfrm>
            <a:prstGeom prst="rect">
              <a:avLst/>
            </a:prstGeom>
            <a:noFill/>
            <a:ln w="38100">
              <a:solidFill>
                <a:schemeClr val="accent1">
                  <a:lumMod val="75000"/>
                </a:schemeClr>
              </a:solidFill>
            </a:ln>
          </p:spPr>
          <p:txBody>
            <a:bodyPr wrap="square" rtlCol="0">
              <a:spAutoFit/>
            </a:bodyPr>
            <a:lstStyle/>
            <a:p>
              <a:r>
                <a:rPr lang="en-US" sz="2400" b="1" dirty="0" smtClean="0"/>
                <a:t>Across Languages in Dual Language Contexts</a:t>
              </a:r>
              <a:endParaRPr lang="en-US" sz="2400" b="1" dirty="0"/>
            </a:p>
          </p:txBody>
        </p:sp>
        <p:sp>
          <p:nvSpPr>
            <p:cNvPr id="7" name="TextBox 6"/>
            <p:cNvSpPr txBox="1"/>
            <p:nvPr/>
          </p:nvSpPr>
          <p:spPr>
            <a:xfrm>
              <a:off x="1259457" y="5210355"/>
              <a:ext cx="2665562" cy="2400657"/>
            </a:xfrm>
            <a:prstGeom prst="rect">
              <a:avLst/>
            </a:prstGeom>
            <a:noFill/>
            <a:ln w="38100">
              <a:solidFill>
                <a:schemeClr val="accent1">
                  <a:lumMod val="75000"/>
                </a:schemeClr>
              </a:solidFill>
            </a:ln>
          </p:spPr>
          <p:txBody>
            <a:bodyPr wrap="square" rtlCol="0">
              <a:spAutoFit/>
            </a:bodyPr>
            <a:lstStyle/>
            <a:p>
              <a:r>
                <a:rPr lang="en-US" sz="2400" b="1" dirty="0" smtClean="0"/>
                <a:t>Literacy</a:t>
              </a:r>
            </a:p>
            <a:p>
              <a:r>
                <a:rPr lang="en-US" dirty="0" smtClean="0"/>
                <a:t>Familiar Story Problems</a:t>
              </a:r>
            </a:p>
            <a:p>
              <a:r>
                <a:rPr lang="en-US" dirty="0" smtClean="0"/>
                <a:t>(Strategic Competence,</a:t>
              </a:r>
            </a:p>
            <a:p>
              <a:r>
                <a:rPr lang="en-US" dirty="0" smtClean="0"/>
                <a:t>Productive Dispositions</a:t>
              </a:r>
            </a:p>
            <a:p>
              <a:r>
                <a:rPr lang="en-US" dirty="0" smtClean="0"/>
                <a:t>Procedural Fluency)</a:t>
              </a:r>
              <a:endParaRPr lang="en-US" dirty="0"/>
            </a:p>
            <a:p>
              <a:endParaRPr lang="en-US" dirty="0" smtClean="0"/>
            </a:p>
            <a:p>
              <a:endParaRPr lang="en-US" dirty="0"/>
            </a:p>
            <a:p>
              <a:endParaRPr lang="en-US" dirty="0"/>
            </a:p>
          </p:txBody>
        </p:sp>
        <p:sp>
          <p:nvSpPr>
            <p:cNvPr id="8" name="TextBox 7"/>
            <p:cNvSpPr txBox="1"/>
            <p:nvPr/>
          </p:nvSpPr>
          <p:spPr>
            <a:xfrm>
              <a:off x="4796286" y="5256521"/>
              <a:ext cx="2967487" cy="1015663"/>
            </a:xfrm>
            <a:prstGeom prst="rect">
              <a:avLst/>
            </a:prstGeom>
            <a:noFill/>
            <a:ln w="38100">
              <a:solidFill>
                <a:schemeClr val="accent1">
                  <a:lumMod val="75000"/>
                </a:schemeClr>
              </a:solidFill>
            </a:ln>
          </p:spPr>
          <p:txBody>
            <a:bodyPr wrap="square" rtlCol="0">
              <a:spAutoFit/>
            </a:bodyPr>
            <a:lstStyle/>
            <a:p>
              <a:r>
                <a:rPr lang="en-US" sz="2400" b="1" dirty="0" smtClean="0"/>
                <a:t>Vocabulary</a:t>
              </a:r>
            </a:p>
            <a:p>
              <a:r>
                <a:rPr lang="en-US" dirty="0" smtClean="0"/>
                <a:t>Math Language (Register)</a:t>
              </a:r>
            </a:p>
            <a:p>
              <a:r>
                <a:rPr lang="en-US" dirty="0" smtClean="0"/>
                <a:t>(Understanding) </a:t>
              </a:r>
              <a:endParaRPr lang="en-US" dirty="0"/>
            </a:p>
          </p:txBody>
        </p:sp>
        <p:sp>
          <p:nvSpPr>
            <p:cNvPr id="9" name="TextBox 8"/>
            <p:cNvSpPr txBox="1"/>
            <p:nvPr/>
          </p:nvSpPr>
          <p:spPr>
            <a:xfrm>
              <a:off x="8315864" y="5210355"/>
              <a:ext cx="3037936" cy="1292662"/>
            </a:xfrm>
            <a:prstGeom prst="rect">
              <a:avLst/>
            </a:prstGeom>
            <a:noFill/>
            <a:ln w="38100">
              <a:solidFill>
                <a:schemeClr val="accent1">
                  <a:lumMod val="75000"/>
                </a:schemeClr>
              </a:solidFill>
            </a:ln>
          </p:spPr>
          <p:txBody>
            <a:bodyPr wrap="square" rtlCol="0">
              <a:spAutoFit/>
            </a:bodyPr>
            <a:lstStyle/>
            <a:p>
              <a:r>
                <a:rPr lang="en-US" sz="2400" b="1" dirty="0" smtClean="0"/>
                <a:t>Discourse </a:t>
              </a:r>
            </a:p>
            <a:p>
              <a:r>
                <a:rPr lang="en-US" dirty="0" smtClean="0"/>
                <a:t>Techer moves asking for explanations</a:t>
              </a:r>
            </a:p>
            <a:p>
              <a:r>
                <a:rPr lang="en-US" dirty="0" smtClean="0"/>
                <a:t>(Reasoning)</a:t>
              </a:r>
              <a:endParaRPr lang="en-US" dirty="0"/>
            </a:p>
          </p:txBody>
        </p:sp>
        <p:sp>
          <p:nvSpPr>
            <p:cNvPr id="17" name="Up-Down Arrow 16"/>
            <p:cNvSpPr/>
            <p:nvPr/>
          </p:nvSpPr>
          <p:spPr>
            <a:xfrm>
              <a:off x="5879996" y="2240043"/>
              <a:ext cx="334823" cy="65299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Down Arrow 17"/>
            <p:cNvSpPr/>
            <p:nvPr/>
          </p:nvSpPr>
          <p:spPr>
            <a:xfrm>
              <a:off x="5941990" y="4803479"/>
              <a:ext cx="272829" cy="45304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Down Arrow 18"/>
            <p:cNvSpPr/>
            <p:nvPr/>
          </p:nvSpPr>
          <p:spPr>
            <a:xfrm>
              <a:off x="5924883" y="3631704"/>
              <a:ext cx="289936" cy="71010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Down Arrow 23"/>
            <p:cNvSpPr/>
            <p:nvPr/>
          </p:nvSpPr>
          <p:spPr>
            <a:xfrm>
              <a:off x="3240058" y="4787455"/>
              <a:ext cx="272829" cy="45304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Up-Down Arrow 24"/>
            <p:cNvSpPr/>
            <p:nvPr/>
          </p:nvSpPr>
          <p:spPr>
            <a:xfrm>
              <a:off x="8648419" y="4767493"/>
              <a:ext cx="272829" cy="45304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24367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5956658"/>
              </p:ext>
            </p:extLst>
          </p:nvPr>
        </p:nvGraphicFramePr>
        <p:xfrm>
          <a:off x="718931" y="172278"/>
          <a:ext cx="11086207" cy="6533321"/>
        </p:xfrm>
        <a:graphic>
          <a:graphicData uri="http://schemas.openxmlformats.org/drawingml/2006/table">
            <a:tbl>
              <a:tblPr firstRow="1" firstCol="1" bandRow="1">
                <a:tableStyleId>{5C22544A-7EE6-4342-B048-85BDC9FD1C3A}</a:tableStyleId>
              </a:tblPr>
              <a:tblGrid>
                <a:gridCol w="2868331"/>
                <a:gridCol w="3495408"/>
                <a:gridCol w="4722468"/>
              </a:tblGrid>
              <a:tr h="768626">
                <a:tc>
                  <a:txBody>
                    <a:bodyPr/>
                    <a:lstStyle/>
                    <a:p>
                      <a:pPr marL="0" marR="0" algn="just">
                        <a:spcBef>
                          <a:spcPts val="0"/>
                        </a:spcBef>
                        <a:spcAft>
                          <a:spcPts val="0"/>
                        </a:spcAft>
                      </a:pPr>
                      <a:r>
                        <a:rPr lang="en-US" sz="2400" dirty="0">
                          <a:effectLst/>
                        </a:rPr>
                        <a:t>MALLI Practice</a:t>
                      </a:r>
                      <a:endParaRPr lang="en-US" sz="2400" dirty="0">
                        <a:effectLst/>
                        <a:latin typeface="Calibri" charset="0"/>
                        <a:ea typeface="Calibri" charset="0"/>
                        <a:cs typeface="Times New Roman" charset="0"/>
                      </a:endParaRPr>
                    </a:p>
                  </a:txBody>
                  <a:tcPr marL="68580" marR="68580" marT="0" marB="0"/>
                </a:tc>
                <a:tc>
                  <a:txBody>
                    <a:bodyPr/>
                    <a:lstStyle/>
                    <a:p>
                      <a:pPr marL="0" marR="0" algn="just">
                        <a:spcBef>
                          <a:spcPts val="0"/>
                        </a:spcBef>
                        <a:spcAft>
                          <a:spcPts val="0"/>
                        </a:spcAft>
                      </a:pPr>
                      <a:r>
                        <a:rPr lang="en-US" sz="2400">
                          <a:effectLst/>
                        </a:rPr>
                        <a:t>Definition</a:t>
                      </a:r>
                      <a:endParaRPr lang="en-US" sz="2400">
                        <a:effectLst/>
                        <a:latin typeface="Calibri" charset="0"/>
                        <a:ea typeface="Calibri" charset="0"/>
                        <a:cs typeface="Times New Roman" charset="0"/>
                      </a:endParaRPr>
                    </a:p>
                  </a:txBody>
                  <a:tcPr marL="68580" marR="68580" marT="0" marB="0"/>
                </a:tc>
                <a:tc>
                  <a:txBody>
                    <a:bodyPr/>
                    <a:lstStyle/>
                    <a:p>
                      <a:pPr marL="0" marR="0" algn="just">
                        <a:spcBef>
                          <a:spcPts val="0"/>
                        </a:spcBef>
                        <a:spcAft>
                          <a:spcPts val="0"/>
                        </a:spcAft>
                      </a:pPr>
                      <a:r>
                        <a:rPr lang="en-US" sz="2400">
                          <a:effectLst/>
                        </a:rPr>
                        <a:t>Examples of Strategies &amp; Activities</a:t>
                      </a:r>
                      <a:endParaRPr lang="en-US" sz="2400">
                        <a:effectLst/>
                        <a:latin typeface="Calibri" charset="0"/>
                        <a:ea typeface="Calibri" charset="0"/>
                        <a:cs typeface="Times New Roman" charset="0"/>
                      </a:endParaRPr>
                    </a:p>
                  </a:txBody>
                  <a:tcPr marL="68580" marR="68580" marT="0" marB="0"/>
                </a:tc>
              </a:tr>
              <a:tr h="2690191">
                <a:tc>
                  <a:txBody>
                    <a:bodyPr/>
                    <a:lstStyle/>
                    <a:p>
                      <a:pPr marL="0" marR="0" algn="just">
                        <a:spcBef>
                          <a:spcPts val="0"/>
                        </a:spcBef>
                        <a:spcAft>
                          <a:spcPts val="0"/>
                        </a:spcAft>
                      </a:pPr>
                      <a:r>
                        <a:rPr lang="en-US" sz="2400" dirty="0" smtClean="0">
                          <a:effectLst/>
                        </a:rPr>
                        <a:t>Mathematical </a:t>
                      </a:r>
                      <a:r>
                        <a:rPr lang="en-US" sz="2400" dirty="0">
                          <a:effectLst/>
                        </a:rPr>
                        <a:t>Literacy/</a:t>
                      </a:r>
                      <a:r>
                        <a:rPr lang="en-US" sz="2400" dirty="0" err="1">
                          <a:effectLst/>
                        </a:rPr>
                        <a:t>Biliteracy</a:t>
                      </a:r>
                      <a:endParaRPr lang="en-US" sz="2400" dirty="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2400" dirty="0">
                          <a:effectLst/>
                        </a:rPr>
                        <a:t>Attention to reading and writing in mathematics including discussions and interpretations of math texts and/or how to produce different types math texts</a:t>
                      </a:r>
                      <a:endParaRPr lang="en-US" sz="2400" dirty="0">
                        <a:effectLst/>
                        <a:latin typeface="Calibri" charset="0"/>
                        <a:ea typeface="Calibri" charset="0"/>
                        <a:cs typeface="Times New Roman" charset="0"/>
                      </a:endParaRPr>
                    </a:p>
                  </a:txBody>
                  <a:tcPr marL="68580" marR="68580" marT="0" marB="0"/>
                </a:tc>
                <a:tc>
                  <a:txBody>
                    <a:bodyPr/>
                    <a:lstStyle/>
                    <a:p>
                      <a:pPr marL="342900" marR="0" lvl="0" indent="-342900">
                        <a:spcBef>
                          <a:spcPts val="0"/>
                        </a:spcBef>
                        <a:spcAft>
                          <a:spcPts val="0"/>
                        </a:spcAft>
                        <a:buFont typeface="Symbol" charset="2"/>
                        <a:buChar char=""/>
                      </a:pPr>
                      <a:r>
                        <a:rPr lang="en-US" sz="2400" dirty="0">
                          <a:effectLst/>
                        </a:rPr>
                        <a:t>math diaries</a:t>
                      </a:r>
                    </a:p>
                    <a:p>
                      <a:pPr marL="342900" marR="0" lvl="0" indent="-342900">
                        <a:spcBef>
                          <a:spcPts val="0"/>
                        </a:spcBef>
                        <a:spcAft>
                          <a:spcPts val="0"/>
                        </a:spcAft>
                        <a:buFont typeface="Symbol" charset="2"/>
                        <a:buChar char=""/>
                      </a:pPr>
                      <a:r>
                        <a:rPr lang="en-US" sz="2400" dirty="0">
                          <a:effectLst/>
                        </a:rPr>
                        <a:t>math learning logs</a:t>
                      </a:r>
                    </a:p>
                    <a:p>
                      <a:pPr marL="342900" marR="0" lvl="0" indent="-342900">
                        <a:spcBef>
                          <a:spcPts val="0"/>
                        </a:spcBef>
                        <a:spcAft>
                          <a:spcPts val="0"/>
                        </a:spcAft>
                        <a:buFont typeface="Symbol" charset="2"/>
                        <a:buChar char=""/>
                      </a:pPr>
                      <a:r>
                        <a:rPr lang="en-US" sz="2400" dirty="0">
                          <a:effectLst/>
                        </a:rPr>
                        <a:t>reflections or observations</a:t>
                      </a:r>
                    </a:p>
                    <a:p>
                      <a:pPr marL="342900" marR="0" lvl="0" indent="-342900">
                        <a:spcBef>
                          <a:spcPts val="0"/>
                        </a:spcBef>
                        <a:spcAft>
                          <a:spcPts val="0"/>
                        </a:spcAft>
                        <a:buFont typeface="Symbol" charset="2"/>
                        <a:buChar char=""/>
                      </a:pPr>
                      <a:r>
                        <a:rPr lang="en-US" sz="2400" dirty="0">
                          <a:effectLst/>
                        </a:rPr>
                        <a:t>share written responses </a:t>
                      </a:r>
                    </a:p>
                    <a:p>
                      <a:pPr marL="342900" marR="0" lvl="0" indent="-342900">
                        <a:spcBef>
                          <a:spcPts val="0"/>
                        </a:spcBef>
                        <a:spcAft>
                          <a:spcPts val="0"/>
                        </a:spcAft>
                        <a:buFont typeface="Symbol" charset="2"/>
                        <a:buChar char=""/>
                      </a:pPr>
                      <a:r>
                        <a:rPr lang="en-US" sz="2400" dirty="0">
                          <a:effectLst/>
                        </a:rPr>
                        <a:t>book of math word problems </a:t>
                      </a:r>
                    </a:p>
                    <a:p>
                      <a:pPr marL="342900" marR="0" lvl="0" indent="-342900">
                        <a:spcBef>
                          <a:spcPts val="0"/>
                        </a:spcBef>
                        <a:spcAft>
                          <a:spcPts val="0"/>
                        </a:spcAft>
                        <a:buFont typeface="Symbol" charset="2"/>
                        <a:buChar char=""/>
                      </a:pPr>
                      <a:r>
                        <a:rPr lang="en-US" sz="2400" dirty="0">
                          <a:effectLst/>
                        </a:rPr>
                        <a:t>Scaffold math textbooks</a:t>
                      </a:r>
                    </a:p>
                    <a:p>
                      <a:pPr marL="0" marR="0" algn="just">
                        <a:spcBef>
                          <a:spcPts val="0"/>
                        </a:spcBef>
                        <a:spcAft>
                          <a:spcPts val="0"/>
                        </a:spcAft>
                      </a:pPr>
                      <a:r>
                        <a:rPr lang="en-US" sz="2400" dirty="0">
                          <a:effectLst/>
                        </a:rPr>
                        <a:t> </a:t>
                      </a:r>
                      <a:endParaRPr lang="en-US" sz="2400" dirty="0">
                        <a:effectLst/>
                        <a:latin typeface="Calibri" charset="0"/>
                        <a:ea typeface="Calibri" charset="0"/>
                        <a:cs typeface="Times New Roman" charset="0"/>
                      </a:endParaRPr>
                    </a:p>
                  </a:txBody>
                  <a:tcPr marL="68580" marR="68580" marT="0" marB="0"/>
                </a:tc>
              </a:tr>
              <a:tr h="3074504">
                <a:tc>
                  <a:txBody>
                    <a:bodyPr/>
                    <a:lstStyle/>
                    <a:p>
                      <a:pPr marL="0" marR="0" algn="just">
                        <a:spcBef>
                          <a:spcPts val="0"/>
                        </a:spcBef>
                        <a:spcAft>
                          <a:spcPts val="0"/>
                        </a:spcAft>
                      </a:pPr>
                      <a:r>
                        <a:rPr lang="en-US" sz="2400">
                          <a:effectLst/>
                        </a:rPr>
                        <a:t>Mathematics </a:t>
                      </a:r>
                    </a:p>
                    <a:p>
                      <a:pPr marL="0" marR="0" algn="just">
                        <a:spcBef>
                          <a:spcPts val="0"/>
                        </a:spcBef>
                        <a:spcAft>
                          <a:spcPts val="0"/>
                        </a:spcAft>
                      </a:pPr>
                      <a:r>
                        <a:rPr lang="en-US" sz="2400">
                          <a:effectLst/>
                        </a:rPr>
                        <a:t>Vocabulary</a:t>
                      </a:r>
                      <a:endParaRPr lang="en-US" sz="2400">
                        <a:effectLst/>
                        <a:latin typeface="Calibri" charset="0"/>
                        <a:ea typeface="Calibri" charset="0"/>
                        <a:cs typeface="Times New Roman" charset="0"/>
                      </a:endParaRPr>
                    </a:p>
                  </a:txBody>
                  <a:tcPr marL="68580" marR="68580" marT="0" marB="0"/>
                </a:tc>
                <a:tc>
                  <a:txBody>
                    <a:bodyPr/>
                    <a:lstStyle/>
                    <a:p>
                      <a:pPr marL="0" marR="0">
                        <a:spcBef>
                          <a:spcPts val="0"/>
                        </a:spcBef>
                        <a:spcAft>
                          <a:spcPts val="0"/>
                        </a:spcAft>
                      </a:pPr>
                      <a:r>
                        <a:rPr lang="en-US" sz="2400">
                          <a:effectLst/>
                        </a:rPr>
                        <a:t>Attention to special meanings of mathematical words and reinforce specialized and precise meanings through the use of background knowledge, and specific strategies. </a:t>
                      </a:r>
                      <a:endParaRPr lang="en-US" sz="2400">
                        <a:effectLst/>
                        <a:latin typeface="Calibri" charset="0"/>
                        <a:ea typeface="Calibri" charset="0"/>
                        <a:cs typeface="Times New Roman" charset="0"/>
                      </a:endParaRPr>
                    </a:p>
                  </a:txBody>
                  <a:tcPr marL="68580" marR="68580" marT="0" marB="0"/>
                </a:tc>
                <a:tc>
                  <a:txBody>
                    <a:bodyPr/>
                    <a:lstStyle/>
                    <a:p>
                      <a:pPr marL="342900" marR="0" lvl="0" indent="-342900">
                        <a:spcBef>
                          <a:spcPts val="0"/>
                        </a:spcBef>
                        <a:spcAft>
                          <a:spcPts val="0"/>
                        </a:spcAft>
                        <a:buFont typeface="Symbol" charset="2"/>
                        <a:buChar char=""/>
                      </a:pPr>
                      <a:r>
                        <a:rPr lang="en-US" sz="2400" dirty="0">
                          <a:effectLst/>
                        </a:rPr>
                        <a:t>Students analyze keywords in a math text: tier 1, tier 2 &amp; tier 3 words </a:t>
                      </a:r>
                    </a:p>
                    <a:p>
                      <a:pPr marL="342900" marR="0" lvl="0" indent="-342900">
                        <a:spcBef>
                          <a:spcPts val="0"/>
                        </a:spcBef>
                        <a:spcAft>
                          <a:spcPts val="0"/>
                        </a:spcAft>
                        <a:buFont typeface="Symbol" charset="2"/>
                        <a:buChar char=""/>
                      </a:pPr>
                      <a:r>
                        <a:rPr lang="en-US" sz="2400" dirty="0">
                          <a:effectLst/>
                        </a:rPr>
                        <a:t>Root/suffix/prefix</a:t>
                      </a:r>
                    </a:p>
                    <a:p>
                      <a:pPr marL="342900" marR="0" lvl="0" indent="-342900">
                        <a:spcBef>
                          <a:spcPts val="0"/>
                        </a:spcBef>
                        <a:spcAft>
                          <a:spcPts val="0"/>
                        </a:spcAft>
                        <a:buFont typeface="Symbol" charset="2"/>
                        <a:buChar char=""/>
                      </a:pPr>
                      <a:r>
                        <a:rPr lang="en-US" sz="2400" dirty="0">
                          <a:effectLst/>
                        </a:rPr>
                        <a:t>Cognates</a:t>
                      </a:r>
                    </a:p>
                    <a:p>
                      <a:pPr marL="342900" marR="0" lvl="0" indent="-342900">
                        <a:spcBef>
                          <a:spcPts val="0"/>
                        </a:spcBef>
                        <a:spcAft>
                          <a:spcPts val="0"/>
                        </a:spcAft>
                        <a:buFont typeface="Symbol" charset="2"/>
                        <a:buChar char=""/>
                      </a:pPr>
                      <a:r>
                        <a:rPr lang="en-US" sz="2400" dirty="0">
                          <a:effectLst/>
                        </a:rPr>
                        <a:t>Collocations</a:t>
                      </a:r>
                    </a:p>
                    <a:p>
                      <a:pPr marL="342900" marR="0" lvl="0" indent="-342900">
                        <a:spcBef>
                          <a:spcPts val="0"/>
                        </a:spcBef>
                        <a:spcAft>
                          <a:spcPts val="0"/>
                        </a:spcAft>
                        <a:buFont typeface="Symbol" charset="2"/>
                        <a:buChar char=""/>
                      </a:pPr>
                      <a:r>
                        <a:rPr lang="en-US" sz="2400" dirty="0">
                          <a:effectLst/>
                        </a:rPr>
                        <a:t>Noun phrases/nominalization</a:t>
                      </a:r>
                    </a:p>
                    <a:p>
                      <a:pPr marL="228600" marR="0">
                        <a:spcBef>
                          <a:spcPts val="0"/>
                        </a:spcBef>
                        <a:spcAft>
                          <a:spcPts val="0"/>
                        </a:spcAft>
                      </a:pPr>
                      <a:r>
                        <a:rPr lang="en-US" sz="2400" dirty="0">
                          <a:effectLst/>
                        </a:rPr>
                        <a:t> </a:t>
                      </a:r>
                      <a:endParaRPr lang="en-US" sz="2400" dirty="0">
                        <a:effectLst/>
                        <a:latin typeface="Calibri" charset="0"/>
                        <a:ea typeface="Calibri" charset="0"/>
                        <a:cs typeface="Times New Roman" charset="0"/>
                      </a:endParaRPr>
                    </a:p>
                  </a:txBody>
                  <a:tcPr marL="68580" marR="68580" marT="0" marB="0"/>
                </a:tc>
              </a:tr>
            </a:tbl>
          </a:graphicData>
        </a:graphic>
      </p:graphicFrame>
    </p:spTree>
    <p:extLst>
      <p:ext uri="{BB962C8B-B14F-4D97-AF65-F5344CB8AC3E}">
        <p14:creationId xmlns:p14="http://schemas.microsoft.com/office/powerpoint/2010/main" val="12711135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pPr eaLnBrk="1" hangingPunct="1"/>
            <a:r>
              <a:rPr lang="en-US" altLang="en-US" dirty="0" smtClean="0"/>
              <a:t>Mathematical Proficiency &amp; CCSS</a:t>
            </a:r>
            <a:endParaRPr lang="en-US" altLang="en-US" dirty="0"/>
          </a:p>
        </p:txBody>
      </p:sp>
      <p:sp>
        <p:nvSpPr>
          <p:cNvPr id="40962" name="Content Placeholder 2"/>
          <p:cNvSpPr>
            <a:spLocks noGrp="1"/>
          </p:cNvSpPr>
          <p:nvPr>
            <p:ph idx="1"/>
          </p:nvPr>
        </p:nvSpPr>
        <p:spPr/>
        <p:txBody>
          <a:bodyPr>
            <a:normAutofit/>
          </a:bodyPr>
          <a:lstStyle/>
          <a:p>
            <a:pPr eaLnBrk="1" hangingPunct="1"/>
            <a:r>
              <a:rPr lang="en-US" altLang="en-US" sz="3200" dirty="0"/>
              <a:t>The research and theory behind the common core state standards in Math.</a:t>
            </a:r>
          </a:p>
        </p:txBody>
      </p:sp>
    </p:spTree>
    <p:extLst>
      <p:ext uri="{BB962C8B-B14F-4D97-AF65-F5344CB8AC3E}">
        <p14:creationId xmlns:p14="http://schemas.microsoft.com/office/powerpoint/2010/main" val="4373245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026"/>
          <p:cNvSpPr>
            <a:spLocks noGrp="1" noChangeArrowheads="1"/>
          </p:cNvSpPr>
          <p:nvPr>
            <p:ph type="title"/>
          </p:nvPr>
        </p:nvSpPr>
        <p:spPr>
          <a:xfrm>
            <a:off x="937845" y="94185"/>
            <a:ext cx="8405447" cy="1143000"/>
          </a:xfrm>
        </p:spPr>
        <p:txBody>
          <a:bodyPr>
            <a:normAutofit/>
          </a:bodyPr>
          <a:lstStyle/>
          <a:p>
            <a:pPr eaLnBrk="1" hangingPunct="1"/>
            <a:r>
              <a:rPr lang="en-US" altLang="en-US" b="1" dirty="0"/>
              <a:t>Mathematical Proficiency</a:t>
            </a:r>
          </a:p>
        </p:txBody>
      </p:sp>
      <p:pic>
        <p:nvPicPr>
          <p:cNvPr id="41986" name="Picture 1027"/>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t="397" b="3574"/>
          <a:stretch/>
        </p:blipFill>
        <p:spPr>
          <a:xfrm>
            <a:off x="3726632" y="1128801"/>
            <a:ext cx="4588756" cy="5227523"/>
          </a:xfrm>
        </p:spPr>
      </p:pic>
      <p:sp>
        <p:nvSpPr>
          <p:cNvPr id="41987" name="Rectangle 1028"/>
          <p:cNvSpPr>
            <a:spLocks noChangeArrowheads="1"/>
          </p:cNvSpPr>
          <p:nvPr/>
        </p:nvSpPr>
        <p:spPr bwMode="auto">
          <a:xfrm>
            <a:off x="4475427" y="6494586"/>
            <a:ext cx="7679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35150" indent="-183515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30000"/>
              </a:spcBef>
            </a:pPr>
            <a:r>
              <a:rPr kumimoji="1" lang="en-US" altLang="en-US" sz="1200" i="1" dirty="0"/>
              <a:t>Adding it up: helping children learn mathematics</a:t>
            </a:r>
            <a:r>
              <a:rPr kumimoji="1" lang="en-US" altLang="en-US" sz="1200" i="1"/>
              <a:t>. </a:t>
            </a:r>
            <a:r>
              <a:rPr kumimoji="1" lang="en-US" altLang="en-US" sz="1200" i="1" dirty="0" smtClean="0"/>
              <a:t>Kilpatrick</a:t>
            </a:r>
            <a:r>
              <a:rPr kumimoji="1" lang="en-US" altLang="en-US" sz="1200" i="1" dirty="0"/>
              <a:t>, Swafford, &amp; </a:t>
            </a:r>
            <a:r>
              <a:rPr kumimoji="1" lang="en-US" altLang="en-US" sz="1200" i="1" dirty="0" err="1"/>
              <a:t>Findell</a:t>
            </a:r>
            <a:r>
              <a:rPr kumimoji="1" lang="en-US" altLang="en-US" sz="1200" i="1" dirty="0"/>
              <a:t> (Eds.), 2001. NRC.</a:t>
            </a:r>
          </a:p>
        </p:txBody>
      </p:sp>
    </p:spTree>
    <p:extLst>
      <p:ext uri="{BB962C8B-B14F-4D97-AF65-F5344CB8AC3E}">
        <p14:creationId xmlns:p14="http://schemas.microsoft.com/office/powerpoint/2010/main" val="142492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r>
              <a:rPr lang="en-US" altLang="en-US" dirty="0"/>
              <a:t>Mathematical </a:t>
            </a:r>
            <a:r>
              <a:rPr lang="en-US" altLang="en-US" dirty="0" smtClean="0"/>
              <a:t>Proficiency Strands</a:t>
            </a:r>
            <a:endParaRPr lang="en-US" altLang="en-US" dirty="0"/>
          </a:p>
        </p:txBody>
      </p:sp>
      <p:sp>
        <p:nvSpPr>
          <p:cNvPr id="61442" name="Content Placeholder 2"/>
          <p:cNvSpPr>
            <a:spLocks noGrp="1"/>
          </p:cNvSpPr>
          <p:nvPr>
            <p:ph idx="1"/>
          </p:nvPr>
        </p:nvSpPr>
        <p:spPr>
          <a:xfrm>
            <a:off x="1008184" y="1781908"/>
            <a:ext cx="10706737" cy="5076092"/>
          </a:xfrm>
        </p:spPr>
        <p:txBody>
          <a:bodyPr>
            <a:noAutofit/>
          </a:bodyPr>
          <a:lstStyle/>
          <a:p>
            <a:r>
              <a:rPr lang="en-US" altLang="en-US" sz="2400" dirty="0"/>
              <a:t>(1) </a:t>
            </a:r>
            <a:r>
              <a:rPr lang="en-US" altLang="en-US" sz="2400" b="1" dirty="0"/>
              <a:t>conceptual understanding: </a:t>
            </a:r>
            <a:r>
              <a:rPr lang="en-US" altLang="en-US" sz="2400" dirty="0"/>
              <a:t>comprehension of mathematical </a:t>
            </a:r>
            <a:r>
              <a:rPr lang="en-US" altLang="en-US" sz="2400" i="1" dirty="0"/>
              <a:t>concepts</a:t>
            </a:r>
            <a:r>
              <a:rPr lang="en-US" altLang="en-US" sz="2400" dirty="0"/>
              <a:t>, operations, and </a:t>
            </a:r>
            <a:r>
              <a:rPr lang="en-US" sz="2400" dirty="0" smtClean="0"/>
              <a:t>relations—knowing </a:t>
            </a:r>
            <a:r>
              <a:rPr lang="en-US" sz="2400" dirty="0"/>
              <a:t>what mathematical symbols, diagrams, and procedures </a:t>
            </a:r>
            <a:r>
              <a:rPr lang="en-US" sz="2400" dirty="0" smtClean="0"/>
              <a:t>mean</a:t>
            </a:r>
            <a:r>
              <a:rPr lang="en-US" altLang="en-US" sz="2400" dirty="0" smtClean="0"/>
              <a:t>; </a:t>
            </a:r>
            <a:endParaRPr lang="en-US" altLang="en-US" sz="2400" dirty="0"/>
          </a:p>
          <a:p>
            <a:r>
              <a:rPr lang="en-US" altLang="en-US" sz="2400" dirty="0"/>
              <a:t>(2) </a:t>
            </a:r>
            <a:r>
              <a:rPr lang="en-US" altLang="en-US" sz="2400" b="1" dirty="0"/>
              <a:t>procedural fluency</a:t>
            </a:r>
            <a:r>
              <a:rPr lang="en-US" altLang="en-US" sz="2400" dirty="0"/>
              <a:t>: skill in carrying out procedures flexibly, accurately, efficiently, and appropriately; </a:t>
            </a:r>
          </a:p>
          <a:p>
            <a:r>
              <a:rPr lang="en-US" altLang="en-US" sz="2400" dirty="0"/>
              <a:t>(3) </a:t>
            </a:r>
            <a:r>
              <a:rPr lang="en-US" altLang="en-US" sz="2400" b="1" dirty="0"/>
              <a:t>strategic competence</a:t>
            </a:r>
            <a:r>
              <a:rPr lang="en-US" altLang="en-US" sz="2400" dirty="0"/>
              <a:t>: ability to formulate, </a:t>
            </a:r>
            <a:r>
              <a:rPr lang="en-US" altLang="en-US" sz="2400" i="1" dirty="0"/>
              <a:t>represent</a:t>
            </a:r>
            <a:r>
              <a:rPr lang="en-US" altLang="en-US" sz="2400" dirty="0"/>
              <a:t>, and </a:t>
            </a:r>
            <a:r>
              <a:rPr lang="en-US" altLang="en-US" sz="2400" i="1" dirty="0"/>
              <a:t>solve</a:t>
            </a:r>
            <a:r>
              <a:rPr lang="en-US" altLang="en-US" sz="2400" dirty="0"/>
              <a:t> mathematical </a:t>
            </a:r>
            <a:r>
              <a:rPr lang="en-US" altLang="en-US" sz="2400" dirty="0" smtClean="0"/>
              <a:t>problems </a:t>
            </a:r>
            <a:r>
              <a:rPr lang="en-US" sz="2400" dirty="0"/>
              <a:t>using concepts and procedures appropriately</a:t>
            </a:r>
            <a:r>
              <a:rPr lang="en-US" altLang="en-US" sz="2400" dirty="0" smtClean="0"/>
              <a:t>; </a:t>
            </a:r>
            <a:endParaRPr lang="en-US" altLang="en-US" sz="2400" dirty="0"/>
          </a:p>
          <a:p>
            <a:r>
              <a:rPr lang="en-US" altLang="en-US" sz="2400" dirty="0"/>
              <a:t>(4) </a:t>
            </a:r>
            <a:r>
              <a:rPr lang="en-US" altLang="en-US" sz="2400" b="1" dirty="0"/>
              <a:t>adaptive reasoning: </a:t>
            </a:r>
            <a:r>
              <a:rPr lang="en-US" altLang="en-US" sz="2400" dirty="0"/>
              <a:t>capacity for </a:t>
            </a:r>
            <a:r>
              <a:rPr lang="en-US" altLang="en-US" sz="2400" i="1" dirty="0"/>
              <a:t>logical thought</a:t>
            </a:r>
            <a:r>
              <a:rPr lang="en-US" altLang="en-US" sz="2400" dirty="0"/>
              <a:t>, reflection, </a:t>
            </a:r>
            <a:r>
              <a:rPr lang="en-US" altLang="en-US" sz="2400" i="1" dirty="0"/>
              <a:t>explanation</a:t>
            </a:r>
            <a:r>
              <a:rPr lang="en-US" altLang="en-US" sz="2400" dirty="0"/>
              <a:t>, and </a:t>
            </a:r>
            <a:r>
              <a:rPr lang="en-US" altLang="en-US" sz="2400" i="1" dirty="0" smtClean="0"/>
              <a:t>justification </a:t>
            </a:r>
            <a:r>
              <a:rPr lang="en-US" sz="2400" dirty="0"/>
              <a:t>or to extend from something known to something not yet known</a:t>
            </a:r>
            <a:r>
              <a:rPr lang="en-US" altLang="en-US" sz="2400" dirty="0" smtClean="0"/>
              <a:t>; </a:t>
            </a:r>
            <a:r>
              <a:rPr lang="en-US" altLang="en-US" sz="2400" dirty="0"/>
              <a:t>and, </a:t>
            </a:r>
          </a:p>
          <a:p>
            <a:r>
              <a:rPr lang="en-US" altLang="en-US" sz="2400" dirty="0"/>
              <a:t>(5) </a:t>
            </a:r>
            <a:r>
              <a:rPr lang="en-US" altLang="en-US" sz="2400" b="1" dirty="0"/>
              <a:t>productive disposition: </a:t>
            </a:r>
            <a:r>
              <a:rPr lang="en-US" altLang="en-US" sz="2400" dirty="0"/>
              <a:t>habitual inclination to see mathematics as </a:t>
            </a:r>
            <a:r>
              <a:rPr lang="en-US" altLang="en-US" sz="2400" i="1" dirty="0"/>
              <a:t>sensible</a:t>
            </a:r>
            <a:r>
              <a:rPr lang="en-US" altLang="en-US" sz="2400" dirty="0"/>
              <a:t>, </a:t>
            </a:r>
            <a:r>
              <a:rPr lang="en-US" altLang="en-US" sz="2400" i="1" dirty="0"/>
              <a:t>useful</a:t>
            </a:r>
            <a:r>
              <a:rPr lang="en-US" altLang="en-US" sz="2400" dirty="0"/>
              <a:t>, and </a:t>
            </a:r>
            <a:r>
              <a:rPr lang="en-US" altLang="en-US" sz="2400" i="1" dirty="0"/>
              <a:t>worthwhile</a:t>
            </a:r>
            <a:r>
              <a:rPr lang="en-US" altLang="en-US" sz="2400" dirty="0"/>
              <a:t>, coupled with a belief in diligence and one’s </a:t>
            </a:r>
            <a:r>
              <a:rPr lang="en-US" altLang="en-US" sz="2400" i="1" dirty="0"/>
              <a:t>own efficacy </a:t>
            </a:r>
          </a:p>
        </p:txBody>
      </p:sp>
    </p:spTree>
    <p:extLst>
      <p:ext uri="{BB962C8B-B14F-4D97-AF65-F5344CB8AC3E}">
        <p14:creationId xmlns:p14="http://schemas.microsoft.com/office/powerpoint/2010/main" val="13544520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4"/>
          <p:cNvSpPr>
            <a:spLocks noGrp="1"/>
          </p:cNvSpPr>
          <p:nvPr>
            <p:ph type="title"/>
          </p:nvPr>
        </p:nvSpPr>
        <p:spPr>
          <a:xfrm>
            <a:off x="2133600" y="244475"/>
            <a:ext cx="8077200" cy="1339850"/>
          </a:xfrm>
        </p:spPr>
        <p:txBody>
          <a:bodyPr>
            <a:normAutofit fontScale="90000"/>
          </a:bodyPr>
          <a:lstStyle/>
          <a:p>
            <a:pPr eaLnBrk="1" hangingPunct="1"/>
            <a:r>
              <a:rPr lang="en-US" altLang="en-US" b="1" dirty="0"/>
              <a:t>1. Conceptual Understanding</a:t>
            </a:r>
          </a:p>
        </p:txBody>
      </p:sp>
      <p:sp>
        <p:nvSpPr>
          <p:cNvPr id="45058" name="Content Placeholder 5"/>
          <p:cNvSpPr>
            <a:spLocks noGrp="1"/>
          </p:cNvSpPr>
          <p:nvPr>
            <p:ph idx="1"/>
          </p:nvPr>
        </p:nvSpPr>
        <p:spPr>
          <a:xfrm>
            <a:off x="1311965" y="1735015"/>
            <a:ext cx="9250018" cy="4911849"/>
          </a:xfrm>
        </p:spPr>
        <p:txBody>
          <a:bodyPr>
            <a:normAutofit/>
          </a:bodyPr>
          <a:lstStyle/>
          <a:p>
            <a:pPr eaLnBrk="1" hangingPunct="1"/>
            <a:r>
              <a:rPr lang="en-US" altLang="en-US" sz="2400" b="1" dirty="0"/>
              <a:t>Comprehending mathematical concepts, operations and relations—knowing what mathematical symbols, diagrams, and procedures mean. </a:t>
            </a:r>
          </a:p>
          <a:p>
            <a:pPr eaLnBrk="1" hangingPunct="1"/>
            <a:r>
              <a:rPr lang="en-US" altLang="en-US" sz="2400" dirty="0"/>
              <a:t>Math is not isolated facts and procedures, but instead students are aware of many connections between mathematical ideas </a:t>
            </a:r>
          </a:p>
          <a:p>
            <a:pPr eaLnBrk="1" hangingPunct="1"/>
            <a:r>
              <a:rPr lang="en-US" altLang="en-US" sz="2400" dirty="0"/>
              <a:t> Conceptual understanding “... is the ability to justify … why a particular mathematical statement is true or where a mathematical rule comes from” (CCSS-M, 2010</a:t>
            </a:r>
          </a:p>
        </p:txBody>
      </p:sp>
    </p:spTree>
    <p:extLst>
      <p:ext uri="{BB962C8B-B14F-4D97-AF65-F5344CB8AC3E}">
        <p14:creationId xmlns:p14="http://schemas.microsoft.com/office/powerpoint/2010/main" val="9483242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MALLI Practices and Mathematical Language</a:t>
            </a:r>
            <a:endParaRPr lang="en-US" b="1" dirty="0"/>
          </a:p>
        </p:txBody>
      </p:sp>
      <p:sp>
        <p:nvSpPr>
          <p:cNvPr id="3" name="Content Placeholder 2"/>
          <p:cNvSpPr>
            <a:spLocks noGrp="1"/>
          </p:cNvSpPr>
          <p:nvPr>
            <p:ph idx="1"/>
          </p:nvPr>
        </p:nvSpPr>
        <p:spPr>
          <a:xfrm>
            <a:off x="1251678" y="2146851"/>
            <a:ext cx="10102122" cy="4030111"/>
          </a:xfrm>
        </p:spPr>
        <p:txBody>
          <a:bodyPr>
            <a:normAutofit/>
          </a:bodyPr>
          <a:lstStyle/>
          <a:p>
            <a:r>
              <a:rPr lang="en-US" sz="2800" dirty="0" smtClean="0"/>
              <a:t>Think about the language that you use language when you text? How does you language differ from when you send an email to a colleague? How does your language shift across contexts?</a:t>
            </a:r>
          </a:p>
          <a:p>
            <a:endParaRPr lang="en-US" sz="2800" dirty="0" smtClean="0"/>
          </a:p>
          <a:p>
            <a:r>
              <a:rPr lang="en-US" sz="2800" dirty="0" smtClean="0"/>
              <a:t>How do you define mathematical language?</a:t>
            </a:r>
          </a:p>
          <a:p>
            <a:r>
              <a:rPr lang="en-US" sz="2800" dirty="0" smtClean="0"/>
              <a:t>Can you think of some examples of  mathematical language?</a:t>
            </a:r>
            <a:endParaRPr lang="en-US" sz="2800" dirty="0"/>
          </a:p>
        </p:txBody>
      </p:sp>
    </p:spTree>
    <p:extLst>
      <p:ext uri="{BB962C8B-B14F-4D97-AF65-F5344CB8AC3E}">
        <p14:creationId xmlns:p14="http://schemas.microsoft.com/office/powerpoint/2010/main" val="146152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dge">
  <a:themeElements>
    <a:clrScheme name="Custom 3">
      <a:dk1>
        <a:srgbClr val="000000"/>
      </a:dk1>
      <a:lt1>
        <a:srgbClr val="FFFFFF"/>
      </a:lt1>
      <a:dk2>
        <a:srgbClr val="323232"/>
      </a:dk2>
      <a:lt2>
        <a:srgbClr val="E3DED1"/>
      </a:lt2>
      <a:accent1>
        <a:srgbClr val="EF5E2B"/>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319</TotalTime>
  <Words>2304</Words>
  <Application>Microsoft Macintosh PowerPoint</Application>
  <PresentationFormat>Widescreen</PresentationFormat>
  <Paragraphs>264</Paragraphs>
  <Slides>33</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Gill Sans MT</vt:lpstr>
      <vt:lpstr>Impact</vt:lpstr>
      <vt:lpstr>Mangal</vt:lpstr>
      <vt:lpstr>ＭＳ Ｐゴシック</vt:lpstr>
      <vt:lpstr>Symbol</vt:lpstr>
      <vt:lpstr>Times</vt:lpstr>
      <vt:lpstr>Times New Roman</vt:lpstr>
      <vt:lpstr>Arial</vt:lpstr>
      <vt:lpstr>Calibri</vt:lpstr>
      <vt:lpstr>Wingdings</vt:lpstr>
      <vt:lpstr>Badge</vt:lpstr>
      <vt:lpstr>MALLI Practices &amp; Mathematical Proficiency  Across Languages</vt:lpstr>
      <vt:lpstr>MALLI Teaching Practices</vt:lpstr>
      <vt:lpstr>MALLI Teaching Practices</vt:lpstr>
      <vt:lpstr>PowerPoint Presentation</vt:lpstr>
      <vt:lpstr>Mathematical Proficiency &amp; CCSS</vt:lpstr>
      <vt:lpstr>Mathematical Proficiency</vt:lpstr>
      <vt:lpstr>Mathematical Proficiency Strands</vt:lpstr>
      <vt:lpstr>1. Conceptual Understanding</vt:lpstr>
      <vt:lpstr>MALLI Practices and Mathematical Language</vt:lpstr>
      <vt:lpstr>Math Understanding &amp;  Language “Register”</vt:lpstr>
      <vt:lpstr>Understanding: Dividing Fractions</vt:lpstr>
      <vt:lpstr>2. Procedural Fluency</vt:lpstr>
      <vt:lpstr>3. Strategic Competence</vt:lpstr>
      <vt:lpstr>3. Strategic Competence</vt:lpstr>
      <vt:lpstr>4. Adaptive Reasoning </vt:lpstr>
      <vt:lpstr>Adaptive Reasoning </vt:lpstr>
      <vt:lpstr>5. Productive Dispositions</vt:lpstr>
      <vt:lpstr>Mathematical Proficiency Strands</vt:lpstr>
      <vt:lpstr>Using Stories to  Support Math Learning  </vt:lpstr>
      <vt:lpstr>Example 1. (Kindergarten) </vt:lpstr>
      <vt:lpstr>PowerPoint Presentation</vt:lpstr>
      <vt:lpstr>PowerPoint Presentation</vt:lpstr>
      <vt:lpstr>Example 2. (1st Gr.)</vt:lpstr>
      <vt:lpstr>PowerPoint Presentation</vt:lpstr>
      <vt:lpstr>Example 3. (K) Pt. 1</vt:lpstr>
      <vt:lpstr>PowerPoint Presentation</vt:lpstr>
      <vt:lpstr>PowerPoint Presentation</vt:lpstr>
      <vt:lpstr>PowerPoint Presentation</vt:lpstr>
      <vt:lpstr>PowerPoint Presentation</vt:lpstr>
      <vt:lpstr>ExAMPLE. 4 (K)</vt:lpstr>
      <vt:lpstr>PowerPoint Presentation</vt:lpstr>
      <vt:lpstr>Ex. 4: Dalia Solves a multistep problem</vt:lpstr>
      <vt:lpstr>Math Proficiency &amp; MALLI Practices </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15</cp:revision>
  <dcterms:created xsi:type="dcterms:W3CDTF">2018-07-29T03:26:42Z</dcterms:created>
  <dcterms:modified xsi:type="dcterms:W3CDTF">2019-10-12T03:27:48Z</dcterms:modified>
</cp:coreProperties>
</file>